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8"/>
  </p:notesMasterIdLst>
  <p:sldIdLst>
    <p:sldId id="257" r:id="rId2"/>
    <p:sldId id="258" r:id="rId3"/>
    <p:sldId id="261" r:id="rId4"/>
    <p:sldId id="340" r:id="rId5"/>
    <p:sldId id="341" r:id="rId6"/>
    <p:sldId id="334" r:id="rId7"/>
    <p:sldId id="335" r:id="rId8"/>
    <p:sldId id="336" r:id="rId9"/>
    <p:sldId id="260" r:id="rId10"/>
    <p:sldId id="264" r:id="rId11"/>
    <p:sldId id="303" r:id="rId12"/>
    <p:sldId id="304" r:id="rId13"/>
    <p:sldId id="265" r:id="rId14"/>
    <p:sldId id="267" r:id="rId15"/>
    <p:sldId id="318" r:id="rId16"/>
    <p:sldId id="305" r:id="rId17"/>
    <p:sldId id="359" r:id="rId18"/>
    <p:sldId id="360" r:id="rId19"/>
    <p:sldId id="361" r:id="rId20"/>
    <p:sldId id="362" r:id="rId21"/>
    <p:sldId id="364" r:id="rId22"/>
    <p:sldId id="308" r:id="rId23"/>
    <p:sldId id="266" r:id="rId24"/>
    <p:sldId id="270" r:id="rId25"/>
    <p:sldId id="316" r:id="rId26"/>
    <p:sldId id="310" r:id="rId27"/>
    <p:sldId id="319" r:id="rId28"/>
    <p:sldId id="320" r:id="rId29"/>
    <p:sldId id="325" r:id="rId30"/>
    <p:sldId id="309" r:id="rId31"/>
    <p:sldId id="311" r:id="rId32"/>
    <p:sldId id="312" r:id="rId33"/>
    <p:sldId id="313" r:id="rId34"/>
    <p:sldId id="315" r:id="rId35"/>
    <p:sldId id="326" r:id="rId36"/>
    <p:sldId id="327" r:id="rId37"/>
    <p:sldId id="314" r:id="rId38"/>
    <p:sldId id="271" r:id="rId39"/>
    <p:sldId id="317" r:id="rId40"/>
    <p:sldId id="321" r:id="rId41"/>
    <p:sldId id="322" r:id="rId42"/>
    <p:sldId id="323" r:id="rId43"/>
    <p:sldId id="328" r:id="rId44"/>
    <p:sldId id="329" r:id="rId45"/>
    <p:sldId id="330" r:id="rId46"/>
    <p:sldId id="331" r:id="rId47"/>
    <p:sldId id="324" r:id="rId48"/>
    <p:sldId id="268" r:id="rId49"/>
    <p:sldId id="277" r:id="rId50"/>
    <p:sldId id="284" r:id="rId51"/>
    <p:sldId id="285" r:id="rId52"/>
    <p:sldId id="286" r:id="rId53"/>
    <p:sldId id="282" r:id="rId54"/>
    <p:sldId id="283" r:id="rId55"/>
    <p:sldId id="332" r:id="rId56"/>
    <p:sldId id="339" r:id="rId57"/>
    <p:sldId id="333" r:id="rId58"/>
    <p:sldId id="337" r:id="rId59"/>
    <p:sldId id="338" r:id="rId60"/>
    <p:sldId id="342" r:id="rId61"/>
    <p:sldId id="343" r:id="rId62"/>
    <p:sldId id="344" r:id="rId63"/>
    <p:sldId id="345" r:id="rId64"/>
    <p:sldId id="346" r:id="rId65"/>
    <p:sldId id="347" r:id="rId66"/>
    <p:sldId id="350" r:id="rId67"/>
    <p:sldId id="352" r:id="rId68"/>
    <p:sldId id="348" r:id="rId69"/>
    <p:sldId id="349" r:id="rId70"/>
    <p:sldId id="351" r:id="rId71"/>
    <p:sldId id="353" r:id="rId72"/>
    <p:sldId id="354" r:id="rId73"/>
    <p:sldId id="355" r:id="rId74"/>
    <p:sldId id="356" r:id="rId75"/>
    <p:sldId id="357" r:id="rId76"/>
    <p:sldId id="358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5" autoAdjust="0"/>
    <p:restoredTop sz="94660"/>
  </p:normalViewPr>
  <p:slideViewPr>
    <p:cSldViewPr snapToGrid="0">
      <p:cViewPr>
        <p:scale>
          <a:sx n="75" d="100"/>
          <a:sy n="75" d="100"/>
        </p:scale>
        <p:origin x="2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B3FD0-4512-48DE-9A65-D7117952909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224AB8-6401-41DC-8F04-30213C1B4EF6}">
      <dgm:prSet phldrT="[Text]"/>
      <dgm:spPr/>
      <dgm:t>
        <a:bodyPr/>
        <a:lstStyle/>
        <a:p>
          <a:r>
            <a:rPr lang="en-US" dirty="0"/>
            <a:t>Apache spark is in memory data processing engine</a:t>
          </a:r>
        </a:p>
      </dgm:t>
    </dgm:pt>
    <dgm:pt modelId="{A62D1FAB-785A-4DD5-A062-D102165F86BB}" type="parTrans" cxnId="{5D8A173B-A58A-4D31-8EDE-BEC2046E8685}">
      <dgm:prSet/>
      <dgm:spPr/>
      <dgm:t>
        <a:bodyPr/>
        <a:lstStyle/>
        <a:p>
          <a:endParaRPr lang="en-US"/>
        </a:p>
      </dgm:t>
    </dgm:pt>
    <dgm:pt modelId="{42704D24-DED5-456B-89B5-6119E3EAF042}" type="sibTrans" cxnId="{5D8A173B-A58A-4D31-8EDE-BEC2046E8685}">
      <dgm:prSet/>
      <dgm:spPr/>
      <dgm:t>
        <a:bodyPr/>
        <a:lstStyle/>
        <a:p>
          <a:endParaRPr lang="en-US"/>
        </a:p>
      </dgm:t>
    </dgm:pt>
    <dgm:pt modelId="{83D5E43F-013F-45FB-8665-9154ABC69823}">
      <dgm:prSet phldrT="[Text]"/>
      <dgm:spPr/>
      <dgm:t>
        <a:bodyPr/>
        <a:lstStyle/>
        <a:p>
          <a:r>
            <a:rPr lang="en-US" dirty="0"/>
            <a:t>Developed at UC Berkeley in 2009</a:t>
          </a:r>
        </a:p>
      </dgm:t>
    </dgm:pt>
    <dgm:pt modelId="{693CB749-9955-4BF5-8666-654EA03B1E78}" type="parTrans" cxnId="{87F22205-181A-4B80-8987-7BFDE96295C6}">
      <dgm:prSet/>
      <dgm:spPr/>
      <dgm:t>
        <a:bodyPr/>
        <a:lstStyle/>
        <a:p>
          <a:endParaRPr lang="en-US"/>
        </a:p>
      </dgm:t>
    </dgm:pt>
    <dgm:pt modelId="{6B08EDA7-3A60-480F-9C26-DA3C621A8D1D}" type="sibTrans" cxnId="{87F22205-181A-4B80-8987-7BFDE96295C6}">
      <dgm:prSet/>
      <dgm:spPr/>
      <dgm:t>
        <a:bodyPr/>
        <a:lstStyle/>
        <a:p>
          <a:endParaRPr lang="en-US"/>
        </a:p>
      </dgm:t>
    </dgm:pt>
    <dgm:pt modelId="{5688B4CB-D4D6-4C68-9CDC-D5E8BE087646}">
      <dgm:prSet phldrT="[Text]"/>
      <dgm:spPr/>
      <dgm:t>
        <a:bodyPr/>
        <a:lstStyle/>
        <a:p>
          <a:r>
            <a:rPr lang="en-US" dirty="0"/>
            <a:t>APIs in Scala, Python, Java and R</a:t>
          </a:r>
        </a:p>
      </dgm:t>
    </dgm:pt>
    <dgm:pt modelId="{6FBA9B89-C4EB-4642-8140-3D23044B2A49}" type="parTrans" cxnId="{915AA1C3-68F8-4D82-B127-965E57426371}">
      <dgm:prSet/>
      <dgm:spPr/>
      <dgm:t>
        <a:bodyPr/>
        <a:lstStyle/>
        <a:p>
          <a:endParaRPr lang="en-US"/>
        </a:p>
      </dgm:t>
    </dgm:pt>
    <dgm:pt modelId="{116465C8-4AFD-45A5-860E-DD3E04824AB0}" type="sibTrans" cxnId="{915AA1C3-68F8-4D82-B127-965E57426371}">
      <dgm:prSet/>
      <dgm:spPr/>
      <dgm:t>
        <a:bodyPr/>
        <a:lstStyle/>
        <a:p>
          <a:endParaRPr lang="en-US"/>
        </a:p>
      </dgm:t>
    </dgm:pt>
    <dgm:pt modelId="{D9AD387F-79CB-4E2C-AC74-6E1FF2D11B66}">
      <dgm:prSet phldrT="[Text]"/>
      <dgm:spPr/>
      <dgm:t>
        <a:bodyPr/>
        <a:lstStyle/>
        <a:p>
          <a:r>
            <a:rPr lang="en-US" dirty="0"/>
            <a:t>Fault tolerance can be achieved through RDD </a:t>
          </a:r>
        </a:p>
      </dgm:t>
    </dgm:pt>
    <dgm:pt modelId="{4AE32D7F-7551-4289-B721-C8C1B48FA8C9}" type="parTrans" cxnId="{C6B593CD-FC0E-4A20-B023-8F974D5928D4}">
      <dgm:prSet/>
      <dgm:spPr/>
      <dgm:t>
        <a:bodyPr/>
        <a:lstStyle/>
        <a:p>
          <a:endParaRPr lang="en-US"/>
        </a:p>
      </dgm:t>
    </dgm:pt>
    <dgm:pt modelId="{62FE9BD0-162F-465C-8C14-D108856003E1}" type="sibTrans" cxnId="{C6B593CD-FC0E-4A20-B023-8F974D5928D4}">
      <dgm:prSet/>
      <dgm:spPr/>
      <dgm:t>
        <a:bodyPr/>
        <a:lstStyle/>
        <a:p>
          <a:endParaRPr lang="en-US"/>
        </a:p>
      </dgm:t>
    </dgm:pt>
    <dgm:pt modelId="{F7354252-D3DD-4FD3-B8C8-A5F433C8F80E}">
      <dgm:prSet phldrT="[Text]"/>
      <dgm:spPr/>
      <dgm:t>
        <a:bodyPr/>
        <a:lstStyle/>
        <a:p>
          <a:r>
            <a:rPr lang="en-US" dirty="0"/>
            <a:t>Spark deployment mode</a:t>
          </a:r>
        </a:p>
      </dgm:t>
    </dgm:pt>
    <dgm:pt modelId="{C7B2036C-116B-4DBB-B033-0E7DC45F4388}" type="parTrans" cxnId="{F5980397-0798-4F19-81D9-B8270F1CB4A0}">
      <dgm:prSet/>
      <dgm:spPr/>
      <dgm:t>
        <a:bodyPr/>
        <a:lstStyle/>
        <a:p>
          <a:endParaRPr lang="en-US"/>
        </a:p>
      </dgm:t>
    </dgm:pt>
    <dgm:pt modelId="{B867F658-65A0-47AF-95D4-4A4D047001B3}" type="sibTrans" cxnId="{F5980397-0798-4F19-81D9-B8270F1CB4A0}">
      <dgm:prSet/>
      <dgm:spPr/>
      <dgm:t>
        <a:bodyPr/>
        <a:lstStyle/>
        <a:p>
          <a:endParaRPr lang="en-US"/>
        </a:p>
      </dgm:t>
    </dgm:pt>
    <dgm:pt modelId="{72B58D92-6F4A-4254-844B-67A06EA350B1}">
      <dgm:prSet phldrT="[Text]"/>
      <dgm:spPr/>
      <dgm:t>
        <a:bodyPr/>
        <a:lstStyle/>
        <a:p>
          <a:r>
            <a:rPr lang="en-US" dirty="0"/>
            <a:t>Standalone</a:t>
          </a:r>
        </a:p>
      </dgm:t>
    </dgm:pt>
    <dgm:pt modelId="{39D6B459-A40C-4102-9BFC-A9C47122E867}" type="parTrans" cxnId="{1B88572D-5A63-4BFA-A449-0CD50B8E06D1}">
      <dgm:prSet/>
      <dgm:spPr/>
      <dgm:t>
        <a:bodyPr/>
        <a:lstStyle/>
        <a:p>
          <a:endParaRPr lang="en-US"/>
        </a:p>
      </dgm:t>
    </dgm:pt>
    <dgm:pt modelId="{E3FA7C73-7723-4643-B7B7-926B973E259D}" type="sibTrans" cxnId="{1B88572D-5A63-4BFA-A449-0CD50B8E06D1}">
      <dgm:prSet/>
      <dgm:spPr/>
      <dgm:t>
        <a:bodyPr/>
        <a:lstStyle/>
        <a:p>
          <a:endParaRPr lang="en-US"/>
        </a:p>
      </dgm:t>
    </dgm:pt>
    <dgm:pt modelId="{691144AC-46DA-4ED7-A309-7CFC502F72AE}">
      <dgm:prSet phldrT="[Text]"/>
      <dgm:spPr/>
      <dgm:t>
        <a:bodyPr/>
        <a:lstStyle/>
        <a:p>
          <a:r>
            <a:rPr lang="en-US" dirty="0"/>
            <a:t>YARN</a:t>
          </a:r>
        </a:p>
      </dgm:t>
    </dgm:pt>
    <dgm:pt modelId="{65B6D6E8-BEC4-4A89-8A30-DC02D6A1846A}" type="parTrans" cxnId="{23C494E1-20D6-4E1D-B663-3014A136EBCE}">
      <dgm:prSet/>
      <dgm:spPr/>
      <dgm:t>
        <a:bodyPr/>
        <a:lstStyle/>
        <a:p>
          <a:endParaRPr lang="en-US"/>
        </a:p>
      </dgm:t>
    </dgm:pt>
    <dgm:pt modelId="{D9E0395F-CE1B-4D66-8059-E67417B740B0}" type="sibTrans" cxnId="{23C494E1-20D6-4E1D-B663-3014A136EBCE}">
      <dgm:prSet/>
      <dgm:spPr/>
      <dgm:t>
        <a:bodyPr/>
        <a:lstStyle/>
        <a:p>
          <a:endParaRPr lang="en-US"/>
        </a:p>
      </dgm:t>
    </dgm:pt>
    <dgm:pt modelId="{4BC0F3A5-159C-4BA7-8929-5384088BE14E}" type="pres">
      <dgm:prSet presAssocID="{CB6B3FD0-4512-48DE-9A65-D7117952909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29F969-6203-42EA-B0C6-25F3A6A865DF}" type="pres">
      <dgm:prSet presAssocID="{E0224AB8-6401-41DC-8F04-30213C1B4EF6}" presName="parentLin" presStyleCnt="0"/>
      <dgm:spPr/>
    </dgm:pt>
    <dgm:pt modelId="{01FFEC04-6324-4CCE-8687-0C76E9C979AE}" type="pres">
      <dgm:prSet presAssocID="{E0224AB8-6401-41DC-8F04-30213C1B4EF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9D22D68-1706-443D-A059-59E23CE57A31}" type="pres">
      <dgm:prSet presAssocID="{E0224AB8-6401-41DC-8F04-30213C1B4EF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D6DA51-FA16-474E-A2F2-68D619B33529}" type="pres">
      <dgm:prSet presAssocID="{E0224AB8-6401-41DC-8F04-30213C1B4EF6}" presName="negativeSpace" presStyleCnt="0"/>
      <dgm:spPr/>
    </dgm:pt>
    <dgm:pt modelId="{5BBFE33C-C84F-4FAB-885F-C0FFA9661063}" type="pres">
      <dgm:prSet presAssocID="{E0224AB8-6401-41DC-8F04-30213C1B4EF6}" presName="childText" presStyleLbl="conFgAcc1" presStyleIdx="0" presStyleCnt="5">
        <dgm:presLayoutVars>
          <dgm:bulletEnabled val="1"/>
        </dgm:presLayoutVars>
      </dgm:prSet>
      <dgm:spPr/>
    </dgm:pt>
    <dgm:pt modelId="{F38770CE-1140-4848-99EE-7014B8BEBB71}" type="pres">
      <dgm:prSet presAssocID="{42704D24-DED5-456B-89B5-6119E3EAF042}" presName="spaceBetweenRectangles" presStyleCnt="0"/>
      <dgm:spPr/>
    </dgm:pt>
    <dgm:pt modelId="{070B8165-B45D-4CD0-B67D-850B94CA00B6}" type="pres">
      <dgm:prSet presAssocID="{83D5E43F-013F-45FB-8665-9154ABC69823}" presName="parentLin" presStyleCnt="0"/>
      <dgm:spPr/>
    </dgm:pt>
    <dgm:pt modelId="{C40A2233-7E8C-4E03-925F-0C245E662A97}" type="pres">
      <dgm:prSet presAssocID="{83D5E43F-013F-45FB-8665-9154ABC6982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74247EEE-B149-4DC8-801A-D5B453F98322}" type="pres">
      <dgm:prSet presAssocID="{83D5E43F-013F-45FB-8665-9154ABC698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706120-542D-4C43-A201-400FAA03B584}" type="pres">
      <dgm:prSet presAssocID="{83D5E43F-013F-45FB-8665-9154ABC69823}" presName="negativeSpace" presStyleCnt="0"/>
      <dgm:spPr/>
    </dgm:pt>
    <dgm:pt modelId="{4ECE5976-0B19-4123-80E4-A98A88666550}" type="pres">
      <dgm:prSet presAssocID="{83D5E43F-013F-45FB-8665-9154ABC69823}" presName="childText" presStyleLbl="conFgAcc1" presStyleIdx="1" presStyleCnt="5">
        <dgm:presLayoutVars>
          <dgm:bulletEnabled val="1"/>
        </dgm:presLayoutVars>
      </dgm:prSet>
      <dgm:spPr/>
    </dgm:pt>
    <dgm:pt modelId="{6F79C44E-04C5-47D0-94DA-D5C60BB3DE05}" type="pres">
      <dgm:prSet presAssocID="{6B08EDA7-3A60-480F-9C26-DA3C621A8D1D}" presName="spaceBetweenRectangles" presStyleCnt="0"/>
      <dgm:spPr/>
    </dgm:pt>
    <dgm:pt modelId="{AADCD68D-822B-48BF-A69B-435DA23801F7}" type="pres">
      <dgm:prSet presAssocID="{5688B4CB-D4D6-4C68-9CDC-D5E8BE087646}" presName="parentLin" presStyleCnt="0"/>
      <dgm:spPr/>
    </dgm:pt>
    <dgm:pt modelId="{6B17008E-9946-4DFE-BEAF-135B1DB0D55C}" type="pres">
      <dgm:prSet presAssocID="{5688B4CB-D4D6-4C68-9CDC-D5E8BE087646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7A1EDA99-AA59-4235-855C-B0E278916998}" type="pres">
      <dgm:prSet presAssocID="{5688B4CB-D4D6-4C68-9CDC-D5E8BE08764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F0487-E095-48E6-A09E-587EE0D97B49}" type="pres">
      <dgm:prSet presAssocID="{5688B4CB-D4D6-4C68-9CDC-D5E8BE087646}" presName="negativeSpace" presStyleCnt="0"/>
      <dgm:spPr/>
    </dgm:pt>
    <dgm:pt modelId="{DB4DD118-DAA0-4BCD-8B9F-6BB0D84DC3B5}" type="pres">
      <dgm:prSet presAssocID="{5688B4CB-D4D6-4C68-9CDC-D5E8BE087646}" presName="childText" presStyleLbl="conFgAcc1" presStyleIdx="2" presStyleCnt="5">
        <dgm:presLayoutVars>
          <dgm:bulletEnabled val="1"/>
        </dgm:presLayoutVars>
      </dgm:prSet>
      <dgm:spPr/>
    </dgm:pt>
    <dgm:pt modelId="{CED240F6-2BA0-413B-BDEF-B2029A986210}" type="pres">
      <dgm:prSet presAssocID="{116465C8-4AFD-45A5-860E-DD3E04824AB0}" presName="spaceBetweenRectangles" presStyleCnt="0"/>
      <dgm:spPr/>
    </dgm:pt>
    <dgm:pt modelId="{B675C25E-6448-49B6-B023-2CA2B0384501}" type="pres">
      <dgm:prSet presAssocID="{D9AD387F-79CB-4E2C-AC74-6E1FF2D11B66}" presName="parentLin" presStyleCnt="0"/>
      <dgm:spPr/>
    </dgm:pt>
    <dgm:pt modelId="{8BC86FCC-FED6-4617-8CC6-F8E8CF956C6A}" type="pres">
      <dgm:prSet presAssocID="{D9AD387F-79CB-4E2C-AC74-6E1FF2D11B66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272CDB6-AAB1-4027-ABBC-5577C0D3E46D}" type="pres">
      <dgm:prSet presAssocID="{D9AD387F-79CB-4E2C-AC74-6E1FF2D11B6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E6E5C-9423-4FBB-B07C-4BFED0946E07}" type="pres">
      <dgm:prSet presAssocID="{D9AD387F-79CB-4E2C-AC74-6E1FF2D11B66}" presName="negativeSpace" presStyleCnt="0"/>
      <dgm:spPr/>
    </dgm:pt>
    <dgm:pt modelId="{BB945097-C58A-4DC1-9B3B-BED597A2CAFD}" type="pres">
      <dgm:prSet presAssocID="{D9AD387F-79CB-4E2C-AC74-6E1FF2D11B66}" presName="childText" presStyleLbl="conFgAcc1" presStyleIdx="3" presStyleCnt="5">
        <dgm:presLayoutVars>
          <dgm:bulletEnabled val="1"/>
        </dgm:presLayoutVars>
      </dgm:prSet>
      <dgm:spPr/>
    </dgm:pt>
    <dgm:pt modelId="{1B9C3D16-81C7-470B-AF19-71079312DA58}" type="pres">
      <dgm:prSet presAssocID="{62FE9BD0-162F-465C-8C14-D108856003E1}" presName="spaceBetweenRectangles" presStyleCnt="0"/>
      <dgm:spPr/>
    </dgm:pt>
    <dgm:pt modelId="{6893FA8F-0752-4525-A3CD-62467E2D0F7E}" type="pres">
      <dgm:prSet presAssocID="{F7354252-D3DD-4FD3-B8C8-A5F433C8F80E}" presName="parentLin" presStyleCnt="0"/>
      <dgm:spPr/>
    </dgm:pt>
    <dgm:pt modelId="{5D07093A-AB02-4E43-88C7-93239897413F}" type="pres">
      <dgm:prSet presAssocID="{F7354252-D3DD-4FD3-B8C8-A5F433C8F80E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9B0E9635-69B4-474A-BB35-305BF88EAD0F}" type="pres">
      <dgm:prSet presAssocID="{F7354252-D3DD-4FD3-B8C8-A5F433C8F80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0887B-2CAF-4AE1-8922-62B1C9797667}" type="pres">
      <dgm:prSet presAssocID="{F7354252-D3DD-4FD3-B8C8-A5F433C8F80E}" presName="negativeSpace" presStyleCnt="0"/>
      <dgm:spPr/>
    </dgm:pt>
    <dgm:pt modelId="{164659EE-7990-40A0-9550-8B42E7AD4822}" type="pres">
      <dgm:prSet presAssocID="{F7354252-D3DD-4FD3-B8C8-A5F433C8F80E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8D247-E3B4-44B2-9BF4-5E020FC2A701}" type="presOf" srcId="{83D5E43F-013F-45FB-8665-9154ABC69823}" destId="{C40A2233-7E8C-4E03-925F-0C245E662A97}" srcOrd="0" destOrd="0" presId="urn:microsoft.com/office/officeart/2005/8/layout/list1"/>
    <dgm:cxn modelId="{1B88572D-5A63-4BFA-A449-0CD50B8E06D1}" srcId="{F7354252-D3DD-4FD3-B8C8-A5F433C8F80E}" destId="{72B58D92-6F4A-4254-844B-67A06EA350B1}" srcOrd="0" destOrd="0" parTransId="{39D6B459-A40C-4102-9BFC-A9C47122E867}" sibTransId="{E3FA7C73-7723-4643-B7B7-926B973E259D}"/>
    <dgm:cxn modelId="{6D861EE9-8626-461C-89D3-4C469C594A83}" type="presOf" srcId="{E0224AB8-6401-41DC-8F04-30213C1B4EF6}" destId="{D9D22D68-1706-443D-A059-59E23CE57A31}" srcOrd="1" destOrd="0" presId="urn:microsoft.com/office/officeart/2005/8/layout/list1"/>
    <dgm:cxn modelId="{87F22205-181A-4B80-8987-7BFDE96295C6}" srcId="{CB6B3FD0-4512-48DE-9A65-D71179529090}" destId="{83D5E43F-013F-45FB-8665-9154ABC69823}" srcOrd="1" destOrd="0" parTransId="{693CB749-9955-4BF5-8666-654EA03B1E78}" sibTransId="{6B08EDA7-3A60-480F-9C26-DA3C621A8D1D}"/>
    <dgm:cxn modelId="{42DDD58B-457E-419B-900A-4CB6BB9C53EE}" type="presOf" srcId="{CB6B3FD0-4512-48DE-9A65-D71179529090}" destId="{4BC0F3A5-159C-4BA7-8929-5384088BE14E}" srcOrd="0" destOrd="0" presId="urn:microsoft.com/office/officeart/2005/8/layout/list1"/>
    <dgm:cxn modelId="{52B03918-4A62-4E05-806A-41D69D005743}" type="presOf" srcId="{E0224AB8-6401-41DC-8F04-30213C1B4EF6}" destId="{01FFEC04-6324-4CCE-8687-0C76E9C979AE}" srcOrd="0" destOrd="0" presId="urn:microsoft.com/office/officeart/2005/8/layout/list1"/>
    <dgm:cxn modelId="{A23B013C-6F74-41A1-88E3-630C18333272}" type="presOf" srcId="{5688B4CB-D4D6-4C68-9CDC-D5E8BE087646}" destId="{7A1EDA99-AA59-4235-855C-B0E278916998}" srcOrd="1" destOrd="0" presId="urn:microsoft.com/office/officeart/2005/8/layout/list1"/>
    <dgm:cxn modelId="{3597344F-DAA2-46CB-AC5E-566C0BAE87D4}" type="presOf" srcId="{D9AD387F-79CB-4E2C-AC74-6E1FF2D11B66}" destId="{7272CDB6-AAB1-4027-ABBC-5577C0D3E46D}" srcOrd="1" destOrd="0" presId="urn:microsoft.com/office/officeart/2005/8/layout/list1"/>
    <dgm:cxn modelId="{6B795631-FBA6-4215-9E8E-1CC98320E5E0}" type="presOf" srcId="{5688B4CB-D4D6-4C68-9CDC-D5E8BE087646}" destId="{6B17008E-9946-4DFE-BEAF-135B1DB0D55C}" srcOrd="0" destOrd="0" presId="urn:microsoft.com/office/officeart/2005/8/layout/list1"/>
    <dgm:cxn modelId="{C6B593CD-FC0E-4A20-B023-8F974D5928D4}" srcId="{CB6B3FD0-4512-48DE-9A65-D71179529090}" destId="{D9AD387F-79CB-4E2C-AC74-6E1FF2D11B66}" srcOrd="3" destOrd="0" parTransId="{4AE32D7F-7551-4289-B721-C8C1B48FA8C9}" sibTransId="{62FE9BD0-162F-465C-8C14-D108856003E1}"/>
    <dgm:cxn modelId="{1CBDDAFA-F3BD-4EF9-8595-460DB9D23ECC}" type="presOf" srcId="{D9AD387F-79CB-4E2C-AC74-6E1FF2D11B66}" destId="{8BC86FCC-FED6-4617-8CC6-F8E8CF956C6A}" srcOrd="0" destOrd="0" presId="urn:microsoft.com/office/officeart/2005/8/layout/list1"/>
    <dgm:cxn modelId="{04A69C75-8C7C-4E67-974F-7CA05A35A26A}" type="presOf" srcId="{83D5E43F-013F-45FB-8665-9154ABC69823}" destId="{74247EEE-B149-4DC8-801A-D5B453F98322}" srcOrd="1" destOrd="0" presId="urn:microsoft.com/office/officeart/2005/8/layout/list1"/>
    <dgm:cxn modelId="{915AA1C3-68F8-4D82-B127-965E57426371}" srcId="{CB6B3FD0-4512-48DE-9A65-D71179529090}" destId="{5688B4CB-D4D6-4C68-9CDC-D5E8BE087646}" srcOrd="2" destOrd="0" parTransId="{6FBA9B89-C4EB-4642-8140-3D23044B2A49}" sibTransId="{116465C8-4AFD-45A5-860E-DD3E04824AB0}"/>
    <dgm:cxn modelId="{F5980397-0798-4F19-81D9-B8270F1CB4A0}" srcId="{CB6B3FD0-4512-48DE-9A65-D71179529090}" destId="{F7354252-D3DD-4FD3-B8C8-A5F433C8F80E}" srcOrd="4" destOrd="0" parTransId="{C7B2036C-116B-4DBB-B033-0E7DC45F4388}" sibTransId="{B867F658-65A0-47AF-95D4-4A4D047001B3}"/>
    <dgm:cxn modelId="{1EF77841-0ACA-4CB1-ADC8-14443A5ED259}" type="presOf" srcId="{F7354252-D3DD-4FD3-B8C8-A5F433C8F80E}" destId="{9B0E9635-69B4-474A-BB35-305BF88EAD0F}" srcOrd="1" destOrd="0" presId="urn:microsoft.com/office/officeart/2005/8/layout/list1"/>
    <dgm:cxn modelId="{5D8A173B-A58A-4D31-8EDE-BEC2046E8685}" srcId="{CB6B3FD0-4512-48DE-9A65-D71179529090}" destId="{E0224AB8-6401-41DC-8F04-30213C1B4EF6}" srcOrd="0" destOrd="0" parTransId="{A62D1FAB-785A-4DD5-A062-D102165F86BB}" sibTransId="{42704D24-DED5-456B-89B5-6119E3EAF042}"/>
    <dgm:cxn modelId="{23C494E1-20D6-4E1D-B663-3014A136EBCE}" srcId="{F7354252-D3DD-4FD3-B8C8-A5F433C8F80E}" destId="{691144AC-46DA-4ED7-A309-7CFC502F72AE}" srcOrd="1" destOrd="0" parTransId="{65B6D6E8-BEC4-4A89-8A30-DC02D6A1846A}" sibTransId="{D9E0395F-CE1B-4D66-8059-E67417B740B0}"/>
    <dgm:cxn modelId="{BD5B7885-22E3-40B1-AD82-55CE3E3ADC65}" type="presOf" srcId="{691144AC-46DA-4ED7-A309-7CFC502F72AE}" destId="{164659EE-7990-40A0-9550-8B42E7AD4822}" srcOrd="0" destOrd="1" presId="urn:microsoft.com/office/officeart/2005/8/layout/list1"/>
    <dgm:cxn modelId="{411B7695-B031-4972-A42D-3CAA302EB8BD}" type="presOf" srcId="{72B58D92-6F4A-4254-844B-67A06EA350B1}" destId="{164659EE-7990-40A0-9550-8B42E7AD4822}" srcOrd="0" destOrd="0" presId="urn:microsoft.com/office/officeart/2005/8/layout/list1"/>
    <dgm:cxn modelId="{E0D9730A-E4F1-41A1-922C-6049C1C56D23}" type="presOf" srcId="{F7354252-D3DD-4FD3-B8C8-A5F433C8F80E}" destId="{5D07093A-AB02-4E43-88C7-93239897413F}" srcOrd="0" destOrd="0" presId="urn:microsoft.com/office/officeart/2005/8/layout/list1"/>
    <dgm:cxn modelId="{2A001937-B640-4A3E-A814-7BC5A9EEA922}" type="presParOf" srcId="{4BC0F3A5-159C-4BA7-8929-5384088BE14E}" destId="{AB29F969-6203-42EA-B0C6-25F3A6A865DF}" srcOrd="0" destOrd="0" presId="urn:microsoft.com/office/officeart/2005/8/layout/list1"/>
    <dgm:cxn modelId="{ADC70E3A-4C54-4393-80A9-284A6A75FD44}" type="presParOf" srcId="{AB29F969-6203-42EA-B0C6-25F3A6A865DF}" destId="{01FFEC04-6324-4CCE-8687-0C76E9C979AE}" srcOrd="0" destOrd="0" presId="urn:microsoft.com/office/officeart/2005/8/layout/list1"/>
    <dgm:cxn modelId="{E06CB3B0-DD9B-4616-A1F4-5EAC9FE82B2B}" type="presParOf" srcId="{AB29F969-6203-42EA-B0C6-25F3A6A865DF}" destId="{D9D22D68-1706-443D-A059-59E23CE57A31}" srcOrd="1" destOrd="0" presId="urn:microsoft.com/office/officeart/2005/8/layout/list1"/>
    <dgm:cxn modelId="{467887EC-83A2-46C1-B86E-7BD399C2212B}" type="presParOf" srcId="{4BC0F3A5-159C-4BA7-8929-5384088BE14E}" destId="{48D6DA51-FA16-474E-A2F2-68D619B33529}" srcOrd="1" destOrd="0" presId="urn:microsoft.com/office/officeart/2005/8/layout/list1"/>
    <dgm:cxn modelId="{FD02AEC1-5571-4CFA-944C-F691F6B2D44F}" type="presParOf" srcId="{4BC0F3A5-159C-4BA7-8929-5384088BE14E}" destId="{5BBFE33C-C84F-4FAB-885F-C0FFA9661063}" srcOrd="2" destOrd="0" presId="urn:microsoft.com/office/officeart/2005/8/layout/list1"/>
    <dgm:cxn modelId="{804FAC30-6ACB-4F63-821B-9765C27721FA}" type="presParOf" srcId="{4BC0F3A5-159C-4BA7-8929-5384088BE14E}" destId="{F38770CE-1140-4848-99EE-7014B8BEBB71}" srcOrd="3" destOrd="0" presId="urn:microsoft.com/office/officeart/2005/8/layout/list1"/>
    <dgm:cxn modelId="{5CE35225-AF0D-446E-8D7A-155C46366594}" type="presParOf" srcId="{4BC0F3A5-159C-4BA7-8929-5384088BE14E}" destId="{070B8165-B45D-4CD0-B67D-850B94CA00B6}" srcOrd="4" destOrd="0" presId="urn:microsoft.com/office/officeart/2005/8/layout/list1"/>
    <dgm:cxn modelId="{40508E6A-BF7F-466C-BFA0-DF736599B231}" type="presParOf" srcId="{070B8165-B45D-4CD0-B67D-850B94CA00B6}" destId="{C40A2233-7E8C-4E03-925F-0C245E662A97}" srcOrd="0" destOrd="0" presId="urn:microsoft.com/office/officeart/2005/8/layout/list1"/>
    <dgm:cxn modelId="{BC832CBF-9D5B-407D-9999-B6EF7DA2770F}" type="presParOf" srcId="{070B8165-B45D-4CD0-B67D-850B94CA00B6}" destId="{74247EEE-B149-4DC8-801A-D5B453F98322}" srcOrd="1" destOrd="0" presId="urn:microsoft.com/office/officeart/2005/8/layout/list1"/>
    <dgm:cxn modelId="{D3EB1894-7B35-4A19-B349-DAFC7A68DEFC}" type="presParOf" srcId="{4BC0F3A5-159C-4BA7-8929-5384088BE14E}" destId="{5D706120-542D-4C43-A201-400FAA03B584}" srcOrd="5" destOrd="0" presId="urn:microsoft.com/office/officeart/2005/8/layout/list1"/>
    <dgm:cxn modelId="{E7EF2E55-1084-4A22-B96C-1269587CD2BC}" type="presParOf" srcId="{4BC0F3A5-159C-4BA7-8929-5384088BE14E}" destId="{4ECE5976-0B19-4123-80E4-A98A88666550}" srcOrd="6" destOrd="0" presId="urn:microsoft.com/office/officeart/2005/8/layout/list1"/>
    <dgm:cxn modelId="{AA105281-6610-41D7-BC00-069FF9645F33}" type="presParOf" srcId="{4BC0F3A5-159C-4BA7-8929-5384088BE14E}" destId="{6F79C44E-04C5-47D0-94DA-D5C60BB3DE05}" srcOrd="7" destOrd="0" presId="urn:microsoft.com/office/officeart/2005/8/layout/list1"/>
    <dgm:cxn modelId="{C954DB1E-8728-4E76-84C9-F14E174973F2}" type="presParOf" srcId="{4BC0F3A5-159C-4BA7-8929-5384088BE14E}" destId="{AADCD68D-822B-48BF-A69B-435DA23801F7}" srcOrd="8" destOrd="0" presId="urn:microsoft.com/office/officeart/2005/8/layout/list1"/>
    <dgm:cxn modelId="{D74706F4-9198-4534-9EDC-726C4B27BBC2}" type="presParOf" srcId="{AADCD68D-822B-48BF-A69B-435DA23801F7}" destId="{6B17008E-9946-4DFE-BEAF-135B1DB0D55C}" srcOrd="0" destOrd="0" presId="urn:microsoft.com/office/officeart/2005/8/layout/list1"/>
    <dgm:cxn modelId="{B6ACC501-36AB-4D65-80DF-B6B7655C57EF}" type="presParOf" srcId="{AADCD68D-822B-48BF-A69B-435DA23801F7}" destId="{7A1EDA99-AA59-4235-855C-B0E278916998}" srcOrd="1" destOrd="0" presId="urn:microsoft.com/office/officeart/2005/8/layout/list1"/>
    <dgm:cxn modelId="{FF8AF1C3-1A27-4556-A094-A450C430FA1F}" type="presParOf" srcId="{4BC0F3A5-159C-4BA7-8929-5384088BE14E}" destId="{FA1F0487-E095-48E6-A09E-587EE0D97B49}" srcOrd="9" destOrd="0" presId="urn:microsoft.com/office/officeart/2005/8/layout/list1"/>
    <dgm:cxn modelId="{11CE89F5-90F4-4647-88A2-C7EAEB2819ED}" type="presParOf" srcId="{4BC0F3A5-159C-4BA7-8929-5384088BE14E}" destId="{DB4DD118-DAA0-4BCD-8B9F-6BB0D84DC3B5}" srcOrd="10" destOrd="0" presId="urn:microsoft.com/office/officeart/2005/8/layout/list1"/>
    <dgm:cxn modelId="{51650A23-F5D0-4796-A8F4-20012DE25C99}" type="presParOf" srcId="{4BC0F3A5-159C-4BA7-8929-5384088BE14E}" destId="{CED240F6-2BA0-413B-BDEF-B2029A986210}" srcOrd="11" destOrd="0" presId="urn:microsoft.com/office/officeart/2005/8/layout/list1"/>
    <dgm:cxn modelId="{0123DE3C-2A67-42B1-B255-66592AB1E46D}" type="presParOf" srcId="{4BC0F3A5-159C-4BA7-8929-5384088BE14E}" destId="{B675C25E-6448-49B6-B023-2CA2B0384501}" srcOrd="12" destOrd="0" presId="urn:microsoft.com/office/officeart/2005/8/layout/list1"/>
    <dgm:cxn modelId="{07F05D02-F8FF-4030-B183-E0E688A31FDE}" type="presParOf" srcId="{B675C25E-6448-49B6-B023-2CA2B0384501}" destId="{8BC86FCC-FED6-4617-8CC6-F8E8CF956C6A}" srcOrd="0" destOrd="0" presId="urn:microsoft.com/office/officeart/2005/8/layout/list1"/>
    <dgm:cxn modelId="{0F21FDC3-B988-42F2-B0E3-127772823E5F}" type="presParOf" srcId="{B675C25E-6448-49B6-B023-2CA2B0384501}" destId="{7272CDB6-AAB1-4027-ABBC-5577C0D3E46D}" srcOrd="1" destOrd="0" presId="urn:microsoft.com/office/officeart/2005/8/layout/list1"/>
    <dgm:cxn modelId="{9AAD9170-161C-4996-A780-B5A7473A2849}" type="presParOf" srcId="{4BC0F3A5-159C-4BA7-8929-5384088BE14E}" destId="{EFCE6E5C-9423-4FBB-B07C-4BFED0946E07}" srcOrd="13" destOrd="0" presId="urn:microsoft.com/office/officeart/2005/8/layout/list1"/>
    <dgm:cxn modelId="{16AE9FAA-7166-45B9-A87A-4B6D7923760E}" type="presParOf" srcId="{4BC0F3A5-159C-4BA7-8929-5384088BE14E}" destId="{BB945097-C58A-4DC1-9B3B-BED597A2CAFD}" srcOrd="14" destOrd="0" presId="urn:microsoft.com/office/officeart/2005/8/layout/list1"/>
    <dgm:cxn modelId="{800F1AD9-10C8-4BB1-AC1B-91DFA3F6EE19}" type="presParOf" srcId="{4BC0F3A5-159C-4BA7-8929-5384088BE14E}" destId="{1B9C3D16-81C7-470B-AF19-71079312DA58}" srcOrd="15" destOrd="0" presId="urn:microsoft.com/office/officeart/2005/8/layout/list1"/>
    <dgm:cxn modelId="{B56691C3-28D4-480B-B34E-8C0853D1D8B1}" type="presParOf" srcId="{4BC0F3A5-159C-4BA7-8929-5384088BE14E}" destId="{6893FA8F-0752-4525-A3CD-62467E2D0F7E}" srcOrd="16" destOrd="0" presId="urn:microsoft.com/office/officeart/2005/8/layout/list1"/>
    <dgm:cxn modelId="{2645EB03-B823-4487-9E3D-60FF6C730389}" type="presParOf" srcId="{6893FA8F-0752-4525-A3CD-62467E2D0F7E}" destId="{5D07093A-AB02-4E43-88C7-93239897413F}" srcOrd="0" destOrd="0" presId="urn:microsoft.com/office/officeart/2005/8/layout/list1"/>
    <dgm:cxn modelId="{BFFD6547-BA6A-44D8-A3CC-D3BD24097694}" type="presParOf" srcId="{6893FA8F-0752-4525-A3CD-62467E2D0F7E}" destId="{9B0E9635-69B4-474A-BB35-305BF88EAD0F}" srcOrd="1" destOrd="0" presId="urn:microsoft.com/office/officeart/2005/8/layout/list1"/>
    <dgm:cxn modelId="{879FD6D4-10AB-4EB6-8ECE-0F6CC3D670F4}" type="presParOf" srcId="{4BC0F3A5-159C-4BA7-8929-5384088BE14E}" destId="{D430887B-2CAF-4AE1-8922-62B1C9797667}" srcOrd="17" destOrd="0" presId="urn:microsoft.com/office/officeart/2005/8/layout/list1"/>
    <dgm:cxn modelId="{91EE2916-239D-4003-9F13-EDB79A69AF13}" type="presParOf" srcId="{4BC0F3A5-159C-4BA7-8929-5384088BE14E}" destId="{164659EE-7990-40A0-9550-8B42E7AD482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FE33C-C84F-4FAB-885F-C0FFA9661063}">
      <dsp:nvSpPr>
        <dsp:cNvPr id="0" name=""/>
        <dsp:cNvSpPr/>
      </dsp:nvSpPr>
      <dsp:spPr>
        <a:xfrm>
          <a:off x="0" y="350863"/>
          <a:ext cx="1000225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22D68-1706-443D-A059-59E23CE57A31}">
      <dsp:nvSpPr>
        <dsp:cNvPr id="0" name=""/>
        <dsp:cNvSpPr/>
      </dsp:nvSpPr>
      <dsp:spPr>
        <a:xfrm>
          <a:off x="500112" y="99943"/>
          <a:ext cx="7001577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643" tIns="0" rIns="264643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Apache spark is in memory data processing engine</a:t>
          </a:r>
        </a:p>
      </dsp:txBody>
      <dsp:txXfrm>
        <a:off x="524610" y="124441"/>
        <a:ext cx="6952581" cy="452844"/>
      </dsp:txXfrm>
    </dsp:sp>
    <dsp:sp modelId="{4ECE5976-0B19-4123-80E4-A98A88666550}">
      <dsp:nvSpPr>
        <dsp:cNvPr id="0" name=""/>
        <dsp:cNvSpPr/>
      </dsp:nvSpPr>
      <dsp:spPr>
        <a:xfrm>
          <a:off x="0" y="1121983"/>
          <a:ext cx="1000225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247EEE-B149-4DC8-801A-D5B453F98322}">
      <dsp:nvSpPr>
        <dsp:cNvPr id="0" name=""/>
        <dsp:cNvSpPr/>
      </dsp:nvSpPr>
      <dsp:spPr>
        <a:xfrm>
          <a:off x="500112" y="871063"/>
          <a:ext cx="7001577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643" tIns="0" rIns="264643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Developed at UC Berkeley in 2009</a:t>
          </a:r>
        </a:p>
      </dsp:txBody>
      <dsp:txXfrm>
        <a:off x="524610" y="895561"/>
        <a:ext cx="6952581" cy="452844"/>
      </dsp:txXfrm>
    </dsp:sp>
    <dsp:sp modelId="{DB4DD118-DAA0-4BCD-8B9F-6BB0D84DC3B5}">
      <dsp:nvSpPr>
        <dsp:cNvPr id="0" name=""/>
        <dsp:cNvSpPr/>
      </dsp:nvSpPr>
      <dsp:spPr>
        <a:xfrm>
          <a:off x="0" y="1893104"/>
          <a:ext cx="1000225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EDA99-AA59-4235-855C-B0E278916998}">
      <dsp:nvSpPr>
        <dsp:cNvPr id="0" name=""/>
        <dsp:cNvSpPr/>
      </dsp:nvSpPr>
      <dsp:spPr>
        <a:xfrm>
          <a:off x="500112" y="1642183"/>
          <a:ext cx="7001577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643" tIns="0" rIns="264643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APIs in Scala, Python, Java and R</a:t>
          </a:r>
        </a:p>
      </dsp:txBody>
      <dsp:txXfrm>
        <a:off x="524610" y="1666681"/>
        <a:ext cx="6952581" cy="452844"/>
      </dsp:txXfrm>
    </dsp:sp>
    <dsp:sp modelId="{BB945097-C58A-4DC1-9B3B-BED597A2CAFD}">
      <dsp:nvSpPr>
        <dsp:cNvPr id="0" name=""/>
        <dsp:cNvSpPr/>
      </dsp:nvSpPr>
      <dsp:spPr>
        <a:xfrm>
          <a:off x="0" y="2664224"/>
          <a:ext cx="1000225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2CDB6-AAB1-4027-ABBC-5577C0D3E46D}">
      <dsp:nvSpPr>
        <dsp:cNvPr id="0" name=""/>
        <dsp:cNvSpPr/>
      </dsp:nvSpPr>
      <dsp:spPr>
        <a:xfrm>
          <a:off x="500112" y="2413304"/>
          <a:ext cx="7001577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643" tIns="0" rIns="264643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Fault tolerance can be achieved through RDD </a:t>
          </a:r>
        </a:p>
      </dsp:txBody>
      <dsp:txXfrm>
        <a:off x="524610" y="2437802"/>
        <a:ext cx="6952581" cy="452844"/>
      </dsp:txXfrm>
    </dsp:sp>
    <dsp:sp modelId="{164659EE-7990-40A0-9550-8B42E7AD4822}">
      <dsp:nvSpPr>
        <dsp:cNvPr id="0" name=""/>
        <dsp:cNvSpPr/>
      </dsp:nvSpPr>
      <dsp:spPr>
        <a:xfrm>
          <a:off x="0" y="3435344"/>
          <a:ext cx="10002253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286" tIns="354076" rIns="77628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/>
            <a:t>Standalone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/>
            <a:t>YARN</a:t>
          </a:r>
        </a:p>
      </dsp:txBody>
      <dsp:txXfrm>
        <a:off x="0" y="3435344"/>
        <a:ext cx="10002253" cy="990675"/>
      </dsp:txXfrm>
    </dsp:sp>
    <dsp:sp modelId="{9B0E9635-69B4-474A-BB35-305BF88EAD0F}">
      <dsp:nvSpPr>
        <dsp:cNvPr id="0" name=""/>
        <dsp:cNvSpPr/>
      </dsp:nvSpPr>
      <dsp:spPr>
        <a:xfrm>
          <a:off x="500112" y="3184424"/>
          <a:ext cx="7001577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643" tIns="0" rIns="264643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Spark deployment mode</a:t>
          </a:r>
        </a:p>
      </dsp:txBody>
      <dsp:txXfrm>
        <a:off x="524610" y="3208922"/>
        <a:ext cx="6952581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26B1B-F283-483E-BE72-C7405C12D2F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3AF5B-FE48-4D71-929B-8FF86370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3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089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29577" indent="-280607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2242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7139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20367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69337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1830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6727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624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D688D79-8BF5-4604-BB1E-BADDE5DFCE90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8975"/>
            <a:ext cx="6089650" cy="3425825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41" y="4343869"/>
            <a:ext cx="5026920" cy="4111050"/>
          </a:xfrm>
          <a:noFill/>
        </p:spPr>
        <p:txBody>
          <a:bodyPr lIns="89850" tIns="44922" rIns="89850" bIns="44922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2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6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5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2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2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9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6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1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2E94-B8D3-42A2-B4E3-4F7A219BA21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9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676400"/>
            <a:ext cx="8763000" cy="205377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7300" dirty="0"/>
              <a:t>Introduction to SPARK </a:t>
            </a:r>
          </a:p>
        </p:txBody>
      </p:sp>
    </p:spTree>
    <p:extLst>
      <p:ext uri="{BB962C8B-B14F-4D97-AF65-F5344CB8AC3E}">
        <p14:creationId xmlns:p14="http://schemas.microsoft.com/office/powerpoint/2010/main" val="118708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237038"/>
              </p:ext>
            </p:extLst>
          </p:nvPr>
        </p:nvGraphicFramePr>
        <p:xfrm>
          <a:off x="609600" y="1600200"/>
          <a:ext cx="1000225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8909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859681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Eco-system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05" y="1600200"/>
            <a:ext cx="916231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3" y="1600201"/>
            <a:ext cx="9229304" cy="492289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74638"/>
            <a:ext cx="12192000" cy="8596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Spark Eco-system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06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49" y="274639"/>
            <a:ext cx="11664778" cy="89925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Hadoop MapReduce VS Apache Spark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857992"/>
              </p:ext>
            </p:extLst>
          </p:nvPr>
        </p:nvGraphicFramePr>
        <p:xfrm>
          <a:off x="1705232" y="2312470"/>
          <a:ext cx="8338653" cy="3112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6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2429">
                <a:tc>
                  <a:txBody>
                    <a:bodyPr/>
                    <a:lstStyle/>
                    <a:p>
                      <a:r>
                        <a:rPr lang="en-US" sz="2400" dirty="0"/>
                        <a:t>Hadoop MapReduce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Apache</a:t>
                      </a:r>
                      <a:r>
                        <a:rPr lang="en-US" sz="2400" baseline="0" dirty="0"/>
                        <a:t> Spark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429">
                <a:tc>
                  <a:txBody>
                    <a:bodyPr/>
                    <a:lstStyle/>
                    <a:p>
                      <a:r>
                        <a:rPr lang="en-US" sz="2400" dirty="0"/>
                        <a:t>Fast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100x faster than</a:t>
                      </a:r>
                      <a:r>
                        <a:rPr lang="en-US" sz="2400" baseline="0" dirty="0"/>
                        <a:t> MapReduce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429">
                <a:tc>
                  <a:txBody>
                    <a:bodyPr/>
                    <a:lstStyle/>
                    <a:p>
                      <a:r>
                        <a:rPr lang="en-US" sz="2400" dirty="0"/>
                        <a:t>Batch</a:t>
                      </a:r>
                      <a:r>
                        <a:rPr lang="en-US" sz="2400" baseline="0" dirty="0"/>
                        <a:t> Processing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Real-time</a:t>
                      </a:r>
                      <a:r>
                        <a:rPr lang="en-US" sz="2400" baseline="0" dirty="0"/>
                        <a:t> processing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429">
                <a:tc>
                  <a:txBody>
                    <a:bodyPr/>
                    <a:lstStyle/>
                    <a:p>
                      <a:r>
                        <a:rPr lang="en-US" sz="2400" dirty="0"/>
                        <a:t>Stores Data</a:t>
                      </a:r>
                      <a:r>
                        <a:rPr lang="en-US" sz="2400" baseline="0" dirty="0"/>
                        <a:t> on Disk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Stores data in 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429">
                <a:tc>
                  <a:txBody>
                    <a:bodyPr/>
                    <a:lstStyle/>
                    <a:p>
                      <a:r>
                        <a:rPr lang="en-US" sz="2400" dirty="0"/>
                        <a:t>Written</a:t>
                      </a:r>
                      <a:r>
                        <a:rPr lang="en-US" sz="2400" baseline="0" dirty="0"/>
                        <a:t> in Java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Written in Scala, Python,</a:t>
                      </a:r>
                      <a:r>
                        <a:rPr lang="en-US" sz="2400" baseline="0" dirty="0"/>
                        <a:t> Java, 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98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RDDs are not a general shared memory abstraction</a:t>
            </a:r>
          </a:p>
          <a:p>
            <a:pPr algn="just"/>
            <a:r>
              <a:rPr lang="en-US" dirty="0"/>
              <a:t>They represent a sweet-spot between expressivity on the one had and scalability and reliability on the other hand, and found well suited for a variety of application.</a:t>
            </a:r>
          </a:p>
          <a:p>
            <a:r>
              <a:rPr lang="en-US" dirty="0"/>
              <a:t>To use spark, developers write a </a:t>
            </a:r>
            <a:r>
              <a:rPr lang="en-US" dirty="0">
                <a:solidFill>
                  <a:srgbClr val="C00000"/>
                </a:solidFill>
              </a:rPr>
              <a:t>driver program </a:t>
            </a:r>
            <a:r>
              <a:rPr lang="en-US" dirty="0"/>
              <a:t>that implements the high-level control flow of their application and launches various operations in parallel.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provides two main abstractions for parallel programming: </a:t>
            </a:r>
          </a:p>
          <a:p>
            <a:r>
              <a:rPr lang="en-US" dirty="0">
                <a:solidFill>
                  <a:srgbClr val="C00000"/>
                </a:solidFill>
              </a:rPr>
              <a:t>RDDs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parallel operations </a:t>
            </a:r>
            <a:r>
              <a:rPr lang="en-US" dirty="0"/>
              <a:t>on these datasets (invoked by passing a function to apply on a dataset).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82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 RDD?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64" y="1600201"/>
            <a:ext cx="945556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F9CD-76A4-E34D-ABD1-231319B2FC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LK" dirty="0"/>
              <a:t>Scala Programing 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1567-3AAD-D345-BD25-F97D9D7B7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582400" cy="4525963"/>
          </a:xfrm>
        </p:spPr>
        <p:txBody>
          <a:bodyPr>
            <a:normAutofit/>
          </a:bodyPr>
          <a:lstStyle/>
          <a:p>
            <a:r>
              <a:rPr lang="en-LK" dirty="0"/>
              <a:t>Ideal language for big data anlaytics and distributed processing </a:t>
            </a:r>
          </a:p>
          <a:p>
            <a:r>
              <a:rPr lang="en-GB" dirty="0"/>
              <a:t>Scala is an object-oriented programming language. </a:t>
            </a:r>
          </a:p>
          <a:p>
            <a:pPr lvl="1"/>
            <a:r>
              <a:rPr lang="en-GB" dirty="0"/>
              <a:t>Everything in Scala is an object and any operations you perform is a method call.</a:t>
            </a:r>
          </a:p>
          <a:p>
            <a:r>
              <a:rPr lang="en-GB" dirty="0"/>
              <a:t>Scala is a functional language</a:t>
            </a:r>
          </a:p>
          <a:p>
            <a:pPr lvl="1"/>
            <a:r>
              <a:rPr lang="en-GB" dirty="0"/>
              <a:t>It has implemented major functional programming concepts</a:t>
            </a:r>
          </a:p>
          <a:p>
            <a:pPr lvl="1"/>
            <a:r>
              <a:rPr lang="en-GB" dirty="0"/>
              <a:t>every computation is treated as a mathematical function which avoids states and mutable data</a:t>
            </a:r>
          </a:p>
          <a:p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294CC9-CEC9-1C4B-AA9D-2350153E5C8F}"/>
              </a:ext>
            </a:extLst>
          </p:cNvPr>
          <p:cNvSpPr/>
          <p:nvPr/>
        </p:nvSpPr>
        <p:spPr>
          <a:xfrm>
            <a:off x="6232025" y="5941498"/>
            <a:ext cx="5350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dirty="0"/>
              <a:t>https://www.analyticsvidhya.com/blog/2017/01/scala/</a:t>
            </a:r>
          </a:p>
        </p:txBody>
      </p:sp>
    </p:spTree>
    <p:extLst>
      <p:ext uri="{BB962C8B-B14F-4D97-AF65-F5344CB8AC3E}">
        <p14:creationId xmlns:p14="http://schemas.microsoft.com/office/powerpoint/2010/main" val="270293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CCAA-4665-E542-BD60-0E90EC6A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9770C-5154-7840-B0C4-EA0AB2A0F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Scala is a compiler based language </a:t>
            </a:r>
          </a:p>
          <a:p>
            <a:r>
              <a:rPr lang="en-GB" dirty="0"/>
              <a:t>Scala execution very fast if you compare it with Python (which is an interpreted language)</a:t>
            </a:r>
          </a:p>
          <a:p>
            <a:r>
              <a:rPr lang="en-GB" dirty="0"/>
              <a:t>The compiler in Scala works in similar fashion as Java compiler</a:t>
            </a:r>
          </a:p>
          <a:p>
            <a:pPr lvl="1"/>
            <a:r>
              <a:rPr lang="en-GB" dirty="0"/>
              <a:t>It gets the source code and generates Java byte-code that can be executed independently on any standard JVM</a:t>
            </a:r>
            <a:endParaRPr lang="en-L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B12B08-E08B-0A47-85B0-1F702B2CE647}"/>
              </a:ext>
            </a:extLst>
          </p:cNvPr>
          <p:cNvSpPr txBox="1">
            <a:spLocks/>
          </p:cNvSpPr>
          <p:nvPr/>
        </p:nvSpPr>
        <p:spPr>
          <a:xfrm>
            <a:off x="457200" y="427038"/>
            <a:ext cx="11277600" cy="1143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K"/>
              <a:t>Scala Programing  Language</a:t>
            </a:r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F1D712-2C31-9746-87C2-0BD1D499CFE7}"/>
              </a:ext>
            </a:extLst>
          </p:cNvPr>
          <p:cNvSpPr/>
          <p:nvPr/>
        </p:nvSpPr>
        <p:spPr>
          <a:xfrm>
            <a:off x="5609824" y="5756832"/>
            <a:ext cx="5696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dirty="0"/>
              <a:t>https://www.tutorialspoint.com/scala/scala_functions.htm</a:t>
            </a:r>
          </a:p>
        </p:txBody>
      </p:sp>
    </p:spTree>
    <p:extLst>
      <p:ext uri="{BB962C8B-B14F-4D97-AF65-F5344CB8AC3E}">
        <p14:creationId xmlns:p14="http://schemas.microsoft.com/office/powerpoint/2010/main" val="412429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CCAA-4665-E542-BD60-0E90EC6A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9770C-5154-7840-B0C4-EA0AB2A0F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/>
          <a:lstStyle/>
          <a:p>
            <a:r>
              <a:rPr lang="en-GB" dirty="0"/>
              <a:t>Companies using Scala 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Lato" panose="020F0502020204030203" pitchFamily="34" charset="0"/>
              </a:rPr>
              <a:t>It is used by many companies to develop the commercial software. 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Lato" panose="020F0502020204030203" pitchFamily="34" charset="0"/>
              </a:rPr>
              <a:t>These are the following notable big companies which are using Scala as a programming alternative.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B12B08-E08B-0A47-85B0-1F702B2CE647}"/>
              </a:ext>
            </a:extLst>
          </p:cNvPr>
          <p:cNvSpPr txBox="1">
            <a:spLocks/>
          </p:cNvSpPr>
          <p:nvPr/>
        </p:nvSpPr>
        <p:spPr>
          <a:xfrm>
            <a:off x="457200" y="427038"/>
            <a:ext cx="11277600" cy="1143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K"/>
              <a:t>Scala Programing  Language</a:t>
            </a:r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F1D712-2C31-9746-87C2-0BD1D499CFE7}"/>
              </a:ext>
            </a:extLst>
          </p:cNvPr>
          <p:cNvSpPr/>
          <p:nvPr/>
        </p:nvSpPr>
        <p:spPr>
          <a:xfrm>
            <a:off x="5961848" y="6302527"/>
            <a:ext cx="5696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dirty="0"/>
              <a:t>https://www.tutorialspoint.com/scala/scala_functions.htm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F15D8-02A3-7B47-847C-9650F379DC95}"/>
              </a:ext>
            </a:extLst>
          </p:cNvPr>
          <p:cNvSpPr/>
          <p:nvPr/>
        </p:nvSpPr>
        <p:spPr>
          <a:xfrm>
            <a:off x="1457325" y="3915908"/>
            <a:ext cx="26098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LinkedIn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Twitter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Foursquare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Netflix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Tumblr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The Guardian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rgbClr val="00206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70D2E3-E4A9-3541-8895-9F363C117AF3}"/>
              </a:ext>
            </a:extLst>
          </p:cNvPr>
          <p:cNvSpPr/>
          <p:nvPr/>
        </p:nvSpPr>
        <p:spPr>
          <a:xfrm>
            <a:off x="4914900" y="4125002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Lato" panose="020F0502020204030203" pitchFamily="34" charset="0"/>
              </a:rPr>
              <a:t>Precog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Lato" panose="020F0502020204030203" pitchFamily="34" charset="0"/>
              </a:rPr>
              <a:t>Sony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002060"/>
                </a:solidFill>
                <a:latin typeface="Lato" panose="020F0502020204030203" pitchFamily="34" charset="0"/>
              </a:rPr>
              <a:t>AirBnB</a:t>
            </a:r>
            <a:endParaRPr lang="en-GB" sz="2800" dirty="0">
              <a:solidFill>
                <a:srgbClr val="002060"/>
              </a:solidFill>
              <a:latin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002060"/>
                </a:solidFill>
                <a:latin typeface="Lato" panose="020F0502020204030203" pitchFamily="34" charset="0"/>
              </a:rPr>
              <a:t>Klout</a:t>
            </a:r>
            <a:endParaRPr lang="en-GB" sz="2800" dirty="0">
              <a:solidFill>
                <a:srgbClr val="002060"/>
              </a:solidFill>
              <a:latin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Lato" panose="020F0502020204030203" pitchFamily="34" charset="0"/>
              </a:rPr>
              <a:t>Apple</a:t>
            </a:r>
            <a:endParaRPr lang="en-LK" sz="2800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E7C45-4D55-E141-86F0-626C02FBCBE7}"/>
              </a:ext>
            </a:extLst>
          </p:cNvPr>
          <p:cNvSpPr/>
          <p:nvPr/>
        </p:nvSpPr>
        <p:spPr>
          <a:xfrm>
            <a:off x="7192244" y="3940336"/>
            <a:ext cx="4256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dirty="0"/>
              <a:t>https://www.scala-lang.org/old/node/1658</a:t>
            </a:r>
          </a:p>
        </p:txBody>
      </p:sp>
    </p:spTree>
    <p:extLst>
      <p:ext uri="{BB962C8B-B14F-4D97-AF65-F5344CB8AC3E}">
        <p14:creationId xmlns:p14="http://schemas.microsoft.com/office/powerpoint/2010/main" val="125216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77371" y="274638"/>
            <a:ext cx="11625943" cy="920498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4035" name="Rectangle 1027"/>
          <p:cNvSpPr>
            <a:spLocks noGrp="1" noChangeArrowheads="1"/>
          </p:cNvSpPr>
          <p:nvPr>
            <p:ph idx="1"/>
          </p:nvPr>
        </p:nvSpPr>
        <p:spPr>
          <a:xfrm>
            <a:off x="609600" y="1371600"/>
            <a:ext cx="10972800" cy="4724400"/>
          </a:xfrm>
        </p:spPr>
        <p:txBody>
          <a:bodyPr rtlCol="0">
            <a:normAutofit/>
          </a:bodyPr>
          <a:lstStyle/>
          <a:p>
            <a:pPr algn="just">
              <a:defRPr/>
            </a:pPr>
            <a:r>
              <a:rPr lang="en-US" dirty="0"/>
              <a:t>MapReduce and its variants have been highly successful in implementing large-scale data-intensive application on  commodity clusters. </a:t>
            </a:r>
          </a:p>
          <a:p>
            <a:pPr marL="457200" lvl="1" indent="0">
              <a:buNone/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7E7377-4BC1-4D17-9B13-87F74FF187A3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50" y="2997115"/>
            <a:ext cx="10060132" cy="29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56881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35325-C718-FC45-A139-9A06CC72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 b="1" dirty="0">
                <a:solidFill>
                  <a:srgbClr val="FFFFFF"/>
                </a:solidFill>
              </a:rPr>
              <a:t>Comparing Scala, Java, Python and R APIs in Apache Spark</a:t>
            </a:r>
            <a:br>
              <a:rPr lang="en-GB" sz="3100" b="1" dirty="0">
                <a:solidFill>
                  <a:srgbClr val="FFFFFF"/>
                </a:solidFill>
              </a:rPr>
            </a:br>
            <a:endParaRPr lang="en-LK" sz="31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5B8E2-AE9C-0447-BEFA-6149B2BC2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LK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47ABD-7B24-9440-8ABA-507CA178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103602"/>
            <a:ext cx="10058401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9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35325-C718-FC45-A139-9A06CC72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 b="1">
                <a:solidFill>
                  <a:srgbClr val="FFFFFF"/>
                </a:solidFill>
              </a:rPr>
              <a:t>Comparing Scala, Java, Python and R APIs in Apache Spark</a:t>
            </a:r>
            <a:br>
              <a:rPr lang="en-GB" sz="3100" b="1">
                <a:solidFill>
                  <a:srgbClr val="FFFFFF"/>
                </a:solidFill>
              </a:rPr>
            </a:br>
            <a:endParaRPr lang="en-LK" sz="31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5B8E2-AE9C-0447-BEFA-6149B2BC2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LK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63C036-CAC5-A54C-AED4-D8C61880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0" y="2048972"/>
            <a:ext cx="11132202" cy="29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3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790233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 – Resilient Distributed Dataset (RDD)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532" y="1438156"/>
            <a:ext cx="10972800" cy="4525963"/>
          </a:xfrm>
        </p:spPr>
        <p:txBody>
          <a:bodyPr/>
          <a:lstStyle/>
          <a:p>
            <a:pPr algn="just"/>
            <a:r>
              <a:rPr lang="en-US" dirty="0"/>
              <a:t>RDD represents collection of items distributed across many computer nodes that can be manipulated in parallel   </a:t>
            </a:r>
          </a:p>
          <a:p>
            <a:pPr algn="just"/>
            <a:r>
              <a:rPr lang="en-US" dirty="0"/>
              <a:t>A</a:t>
            </a:r>
            <a:r>
              <a:rPr lang="en-US" i="1" dirty="0"/>
              <a:t> </a:t>
            </a:r>
            <a:r>
              <a:rPr lang="en-US" dirty="0"/>
              <a:t>distributed memory abstraction that helps a programmer to perform in-memory computations on large clusters that too in a fault-tolerant manner.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04" y="4172759"/>
            <a:ext cx="5320496" cy="23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6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882830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 - RDD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19727" cy="468485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Represents a </a:t>
            </a:r>
            <a:r>
              <a:rPr lang="en-US" b="1" dirty="0">
                <a:solidFill>
                  <a:schemeClr val="accent2"/>
                </a:solidFill>
              </a:rPr>
              <a:t>read-only collection </a:t>
            </a:r>
            <a:r>
              <a:rPr lang="en-US" dirty="0"/>
              <a:t>of objects partitioned across a set of machines that can be rebuilt  if a partition is lost.  </a:t>
            </a:r>
          </a:p>
          <a:p>
            <a:pPr algn="just"/>
            <a:r>
              <a:rPr lang="en-US" dirty="0"/>
              <a:t>If a partition of an RDD is lost, the RDD has enough information about how it was derived from the other RDDs to be able to rebuild just that partition.</a:t>
            </a:r>
          </a:p>
          <a:p>
            <a:pPr algn="just"/>
            <a:r>
              <a:rPr lang="en-US" dirty="0"/>
              <a:t>Users can explicitly cache an RDD in memory across machines and reuse it in multiple Map-reduce like parallel operations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26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563" y="274638"/>
            <a:ext cx="11354764" cy="998577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 - RDDs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elements of an RDD need not exists in physical storage; </a:t>
            </a:r>
          </a:p>
          <a:p>
            <a:pPr algn="just"/>
            <a:r>
              <a:rPr lang="en-US" dirty="0"/>
              <a:t>Instead, a handle to an RDD contains enough information to compute the RDD starting from data in reliable storage. </a:t>
            </a:r>
          </a:p>
          <a:p>
            <a:pPr algn="just"/>
            <a:r>
              <a:rPr lang="en-GB" dirty="0">
                <a:solidFill>
                  <a:srgbClr val="0070C0"/>
                </a:solidFill>
              </a:rPr>
              <a:t>Advantages of using Scala for Apache Spark</a:t>
            </a:r>
          </a:p>
          <a:p>
            <a:pPr lvl="1"/>
            <a:r>
              <a:rPr lang="en-GB" dirty="0"/>
              <a:t>Working with Scala is more productive than working with Java</a:t>
            </a:r>
          </a:p>
          <a:p>
            <a:pPr lvl="1"/>
            <a:r>
              <a:rPr lang="en-GB" dirty="0"/>
              <a:t>Scala is faster than Python and R because it is compiled language</a:t>
            </a:r>
          </a:p>
          <a:p>
            <a:pPr lvl="1"/>
            <a:r>
              <a:rPr lang="en-GB" dirty="0"/>
              <a:t>Scala is a functional language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60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88105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Features of RDDs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PySpark RDD Features - PySpark RDDs - Edure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25" y="1600201"/>
            <a:ext cx="8156349" cy="419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14971" y="2104571"/>
            <a:ext cx="1059203" cy="4644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989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91" y="274638"/>
            <a:ext cx="11528385" cy="1044876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Create RDD in SPARK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 to create RDD </a:t>
            </a:r>
          </a:p>
          <a:p>
            <a:pPr lvl="1"/>
            <a:r>
              <a:rPr lang="en-US" dirty="0"/>
              <a:t>Parallelized collections </a:t>
            </a:r>
          </a:p>
          <a:p>
            <a:pPr lvl="1"/>
            <a:r>
              <a:rPr lang="en-US" dirty="0"/>
              <a:t>From existing RDDs</a:t>
            </a:r>
          </a:p>
          <a:p>
            <a:pPr lvl="1"/>
            <a:r>
              <a:rPr lang="en-US" dirty="0"/>
              <a:t>External Data  </a:t>
            </a:r>
          </a:p>
          <a:p>
            <a:pPr lvl="2"/>
            <a:r>
              <a:rPr lang="en-US" dirty="0"/>
              <a:t>or referencing a dataset in an external storage system, such as a shared filesystem, HDFS, </a:t>
            </a:r>
            <a:r>
              <a:rPr lang="en-US" dirty="0" err="1"/>
              <a:t>HBase</a:t>
            </a:r>
            <a:r>
              <a:rPr lang="en-US" dirty="0"/>
              <a:t>, or any data source offering a Hadoop Input Format.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078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461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Create RDD in SPARK -</a:t>
            </a:r>
            <a:r>
              <a:rPr lang="en-US" dirty="0"/>
              <a:t>Parallelized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Parallelized collections are created by calling </a:t>
            </a:r>
            <a:r>
              <a:rPr lang="en-US" b="1" i="1" dirty="0" err="1"/>
              <a:t>SparkContext’s</a:t>
            </a:r>
            <a:r>
              <a:rPr lang="en-US" b="1" i="1" dirty="0"/>
              <a:t> parallelize</a:t>
            </a:r>
            <a:r>
              <a:rPr lang="en-US" dirty="0"/>
              <a:t> method on an existing collection in your driver program (a Scala </a:t>
            </a:r>
            <a:r>
              <a:rPr lang="en-US" dirty="0" err="1"/>
              <a:t>Seq</a:t>
            </a:r>
            <a:r>
              <a:rPr lang="en-US" dirty="0"/>
              <a:t>).  </a:t>
            </a:r>
          </a:p>
          <a:p>
            <a:r>
              <a:rPr lang="en-US" dirty="0"/>
              <a:t>The elements of the collection are copied to form a distributed dataset that can be operated on in parallel.</a:t>
            </a:r>
          </a:p>
          <a:p>
            <a:r>
              <a:rPr lang="en-US" dirty="0"/>
              <a:t> For example, here is how to create a parallelized collection holding the numbers 1 to 5: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21" y="5475662"/>
            <a:ext cx="6553200" cy="13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75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17133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Create RDD in SPARK - </a:t>
            </a:r>
            <a:r>
              <a:rPr lang="en-US" dirty="0"/>
              <a:t>Parallelized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created, the distributed dataset (</a:t>
            </a:r>
            <a:r>
              <a:rPr lang="en-US" dirty="0" err="1"/>
              <a:t>distData</a:t>
            </a:r>
            <a:r>
              <a:rPr lang="en-US" dirty="0"/>
              <a:t>) can be operated on in parallel. </a:t>
            </a:r>
          </a:p>
          <a:p>
            <a:r>
              <a:rPr lang="en-US" dirty="0"/>
              <a:t>For example, we might call </a:t>
            </a:r>
            <a:r>
              <a:rPr lang="en-US" b="1" i="1" dirty="0" err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distData.reduce</a:t>
            </a:r>
            <a:r>
              <a:rPr lang="en-US" b="1" i="1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((a, b) =&gt; a + b) </a:t>
            </a:r>
            <a:r>
              <a:rPr lang="en-US" dirty="0"/>
              <a:t>to add up the elements of the array.  </a:t>
            </a:r>
          </a:p>
          <a:p>
            <a:r>
              <a:rPr lang="en-US" dirty="0"/>
              <a:t>Number of </a:t>
            </a:r>
            <a:r>
              <a:rPr lang="en-US" i="1" dirty="0"/>
              <a:t>partitions</a:t>
            </a:r>
            <a:r>
              <a:rPr lang="en-US" dirty="0"/>
              <a:t> to cut the dataset into is the important parameter for parallel collections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85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3666"/>
            <a:ext cx="10972800" cy="1143000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Parallelized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will run one task for each partition of the cluster. </a:t>
            </a:r>
          </a:p>
          <a:p>
            <a:r>
              <a:rPr lang="en-US" dirty="0"/>
              <a:t>Typically you want 2-4 partitions for each CPU in your cluster. </a:t>
            </a:r>
          </a:p>
          <a:p>
            <a:r>
              <a:rPr lang="en-US" dirty="0"/>
              <a:t>Spark tries to set the number of partitions automatically based on your cluster.</a:t>
            </a:r>
          </a:p>
          <a:p>
            <a:r>
              <a:rPr lang="en-US" dirty="0"/>
              <a:t>it can also be done manually by passing it as a second parameter to parallelize (e.g. </a:t>
            </a:r>
            <a:r>
              <a:rPr lang="en-US" b="1" i="1" dirty="0" err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sc.parallelize</a:t>
            </a:r>
            <a:r>
              <a:rPr lang="en-US" b="1" i="1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(data, 10)). </a:t>
            </a:r>
          </a:p>
        </p:txBody>
      </p:sp>
    </p:spTree>
    <p:extLst>
      <p:ext uri="{BB962C8B-B14F-4D97-AF65-F5344CB8AC3E}">
        <p14:creationId xmlns:p14="http://schemas.microsoft.com/office/powerpoint/2010/main" val="375504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1991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56220"/>
          </a:xfrm>
        </p:spPr>
        <p:txBody>
          <a:bodyPr/>
          <a:lstStyle/>
          <a:p>
            <a:r>
              <a:rPr lang="en-US" dirty="0"/>
              <a:t>Most current cluster programming models are based on acyclic data flow from stable storage to stable storage </a:t>
            </a:r>
          </a:p>
          <a:p>
            <a:pPr algn="just"/>
            <a:r>
              <a:rPr lang="en-US" dirty="0"/>
              <a:t> Acyclic data flow is inefficient for applications that are repeatedly reuse working set of data: </a:t>
            </a:r>
          </a:p>
          <a:p>
            <a:pPr lvl="1"/>
            <a:r>
              <a:rPr lang="en-US" dirty="0"/>
              <a:t>Iterative algorithm (Machine learning algorithm, Graphs)</a:t>
            </a:r>
          </a:p>
          <a:p>
            <a:pPr lvl="1"/>
            <a:r>
              <a:rPr lang="en-US" dirty="0"/>
              <a:t>Interactive datamining tools (R, Excel, Python)  </a:t>
            </a:r>
          </a:p>
          <a:p>
            <a:r>
              <a:rPr lang="en-US" dirty="0"/>
              <a:t>With current frameworks, apps reloads data from stable storage on each query</a:t>
            </a:r>
          </a:p>
        </p:txBody>
      </p:sp>
    </p:spTree>
    <p:extLst>
      <p:ext uri="{BB962C8B-B14F-4D97-AF65-F5344CB8AC3E}">
        <p14:creationId xmlns:p14="http://schemas.microsoft.com/office/powerpoint/2010/main" val="3539729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43" y="289368"/>
            <a:ext cx="11480800" cy="770175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Create RDDs in SPARK – Hand on Experience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42" y="1440544"/>
            <a:ext cx="11248571" cy="4525963"/>
          </a:xfrm>
        </p:spPr>
        <p:txBody>
          <a:bodyPr/>
          <a:lstStyle/>
          <a:p>
            <a:r>
              <a:rPr lang="en-US" dirty="0" smtClean="0"/>
              <a:t>Go to </a:t>
            </a:r>
            <a:r>
              <a:rPr lang="en-US" dirty="0"/>
              <a:t>command prompt and type </a:t>
            </a:r>
            <a:r>
              <a:rPr lang="en-US" dirty="0">
                <a:solidFill>
                  <a:srgbClr val="0070C0"/>
                </a:solidFill>
              </a:rPr>
              <a:t>spark-shell </a:t>
            </a:r>
          </a:p>
          <a:p>
            <a:r>
              <a:rPr lang="en-US" dirty="0"/>
              <a:t>In Scala shell apply operation </a:t>
            </a:r>
            <a:r>
              <a:rPr lang="en-US" dirty="0" err="1">
                <a:solidFill>
                  <a:srgbClr val="0070C0"/>
                </a:solidFill>
              </a:rPr>
              <a:t>sc.parallelize</a:t>
            </a:r>
            <a:r>
              <a:rPr lang="en-US" dirty="0">
                <a:solidFill>
                  <a:srgbClr val="0070C0"/>
                </a:solidFill>
              </a:rPr>
              <a:t>(1 to 100, 5).collect()</a:t>
            </a:r>
          </a:p>
          <a:p>
            <a:r>
              <a:rPr lang="en-US" dirty="0"/>
              <a:t> – it is a method used to create a parallelized collection of RDD </a:t>
            </a:r>
          </a:p>
          <a:p>
            <a:pPr lvl="1"/>
            <a:r>
              <a:rPr lang="en-US" dirty="0"/>
              <a:t> This method here generate numbers between 1 to 100 in five different partitions </a:t>
            </a:r>
          </a:p>
          <a:p>
            <a:r>
              <a:rPr lang="en-US" dirty="0">
                <a:solidFill>
                  <a:srgbClr val="0070C0"/>
                </a:solidFill>
              </a:rPr>
              <a:t>collect() </a:t>
            </a:r>
            <a:r>
              <a:rPr lang="en-US" dirty="0"/>
              <a:t>is used as an execution/action function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18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7" y="1266945"/>
            <a:ext cx="114109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8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114" y="274638"/>
            <a:ext cx="11177286" cy="963853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Create RDD in SPARK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61304"/>
            <a:ext cx="10972800" cy="4525963"/>
          </a:xfrm>
        </p:spPr>
        <p:txBody>
          <a:bodyPr/>
          <a:lstStyle/>
          <a:p>
            <a:r>
              <a:rPr lang="en-US" dirty="0"/>
              <a:t>Web host for Spark is localhost:4040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36" y="2166657"/>
            <a:ext cx="8576841" cy="4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88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98577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Create RDD in SPARK  - Using Existing RDDs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88811" cy="4525963"/>
          </a:xfrm>
        </p:spPr>
        <p:txBody>
          <a:bodyPr>
            <a:normAutofit/>
          </a:bodyPr>
          <a:lstStyle/>
          <a:p>
            <a:r>
              <a:rPr lang="en-US" dirty="0"/>
              <a:t>Create an array in Scala </a:t>
            </a:r>
          </a:p>
          <a:p>
            <a:pPr lvl="1"/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 a1 = Array(1,2,3,4,5,6,7,8,9,10)</a:t>
            </a:r>
          </a:p>
          <a:p>
            <a:r>
              <a:rPr lang="en-US" dirty="0"/>
              <a:t>Parallelize the array a1  </a:t>
            </a:r>
          </a:p>
          <a:p>
            <a:pPr lvl="1"/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 r1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sc.parallelize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(a1)</a:t>
            </a:r>
          </a:p>
          <a:p>
            <a:pPr lvl="1"/>
            <a:r>
              <a:rPr lang="en-GB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</a:rPr>
              <a:t>&gt; val </a:t>
            </a:r>
            <a:r>
              <a:rPr lang="en-GB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newrdd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sc.parallelize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</a:rPr>
              <a:t>(a1.map(data =&gt; (data*2)))</a:t>
            </a:r>
          </a:p>
          <a:p>
            <a:pPr lvl="2"/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newrdd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: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org.apache.spark.rdd.RDD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] =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ParallelCollectionRDD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[1] at parallelize at &lt;console&gt;:2</a:t>
            </a:r>
          </a:p>
        </p:txBody>
      </p:sp>
    </p:spTree>
    <p:extLst>
      <p:ext uri="{BB962C8B-B14F-4D97-AF65-F5344CB8AC3E}">
        <p14:creationId xmlns:p14="http://schemas.microsoft.com/office/powerpoint/2010/main" val="3675411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23" y="2128236"/>
            <a:ext cx="10370103" cy="38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6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084908" cy="961038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External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can create distributed datasets from any storage source supported by Hadoop, including your local file system, HDFS, Cassandra, </a:t>
            </a:r>
            <a:r>
              <a:rPr lang="en-US" dirty="0" err="1"/>
              <a:t>HBase</a:t>
            </a:r>
            <a:r>
              <a:rPr lang="en-US" dirty="0"/>
              <a:t>, etc..  </a:t>
            </a:r>
          </a:p>
          <a:p>
            <a:r>
              <a:rPr lang="en-US" dirty="0"/>
              <a:t>Text file RDDs can be created using </a:t>
            </a:r>
            <a:r>
              <a:rPr lang="en-US" i="1" dirty="0" err="1">
                <a:solidFill>
                  <a:srgbClr val="C00000"/>
                </a:solidFill>
              </a:rPr>
              <a:t>SparkContext’s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textFile</a:t>
            </a:r>
            <a:r>
              <a:rPr lang="en-US" i="1" dirty="0">
                <a:solidFill>
                  <a:srgbClr val="C00000"/>
                </a:solidFill>
              </a:rPr>
              <a:t> method</a:t>
            </a:r>
          </a:p>
          <a:p>
            <a:r>
              <a:rPr lang="en-US" dirty="0"/>
              <a:t>This method takes an URI for the file (either a local path on the machine) and reads it as a collection of lines. </a:t>
            </a:r>
          </a:p>
        </p:txBody>
      </p:sp>
    </p:spTree>
    <p:extLst>
      <p:ext uri="{BB962C8B-B14F-4D97-AF65-F5344CB8AC3E}">
        <p14:creationId xmlns:p14="http://schemas.microsoft.com/office/powerpoint/2010/main" val="1295908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External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Once created, </a:t>
            </a:r>
            <a:r>
              <a:rPr lang="en-US" dirty="0" err="1">
                <a:solidFill>
                  <a:srgbClr val="C00000"/>
                </a:solidFill>
              </a:rPr>
              <a:t>distFile</a:t>
            </a:r>
            <a:r>
              <a:rPr lang="en-US" dirty="0"/>
              <a:t> can be acted on by dataset operations.</a:t>
            </a:r>
          </a:p>
          <a:p>
            <a:r>
              <a:rPr lang="en-US" dirty="0"/>
              <a:t>For example, </a:t>
            </a:r>
          </a:p>
          <a:p>
            <a:pPr lvl="1"/>
            <a:r>
              <a:rPr lang="en-US" dirty="0"/>
              <a:t>we can add up the sizes of all the lines using the map and reduce operations as follows: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sz="3200" dirty="0" err="1">
                <a:solidFill>
                  <a:srgbClr val="C00000"/>
                </a:solidFill>
              </a:rPr>
              <a:t>distFile.map</a:t>
            </a:r>
            <a:r>
              <a:rPr lang="en-US" sz="3200" dirty="0">
                <a:solidFill>
                  <a:srgbClr val="C00000"/>
                </a:solidFill>
              </a:rPr>
              <a:t>(s =&gt; </a:t>
            </a:r>
            <a:r>
              <a:rPr lang="en-US" sz="3200" dirty="0" err="1">
                <a:solidFill>
                  <a:srgbClr val="C00000"/>
                </a:solidFill>
              </a:rPr>
              <a:t>s.length</a:t>
            </a:r>
            <a:r>
              <a:rPr lang="en-US" sz="3200" dirty="0">
                <a:solidFill>
                  <a:srgbClr val="C00000"/>
                </a:solidFill>
              </a:rPr>
              <a:t>).reduce((a, b) =&gt; a + b).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6" y="1788887"/>
            <a:ext cx="10929624" cy="8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55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75428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Create RDD in SPARK - External Data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446058"/>
          </a:xfrm>
        </p:spPr>
        <p:txBody>
          <a:bodyPr/>
          <a:lstStyle/>
          <a:p>
            <a:pPr lvl="1"/>
            <a:r>
              <a:rPr lang="en-GB" dirty="0" err="1">
                <a:solidFill>
                  <a:srgbClr val="0070C0"/>
                </a:solidFill>
              </a:rPr>
              <a:t>scala</a:t>
            </a:r>
            <a:r>
              <a:rPr lang="en-GB" dirty="0">
                <a:solidFill>
                  <a:srgbClr val="0070C0"/>
                </a:solidFill>
              </a:rPr>
              <a:t>&gt; </a:t>
            </a:r>
            <a:r>
              <a:rPr lang="en-GB" dirty="0" err="1">
                <a:solidFill>
                  <a:srgbClr val="0070C0"/>
                </a:solidFill>
              </a:rPr>
              <a:t>var</a:t>
            </a:r>
            <a:r>
              <a:rPr lang="en-GB" dirty="0">
                <a:solidFill>
                  <a:srgbClr val="0070C0"/>
                </a:solidFill>
              </a:rPr>
              <a:t> test = </a:t>
            </a:r>
            <a:r>
              <a:rPr lang="en-GB" dirty="0" err="1">
                <a:solidFill>
                  <a:srgbClr val="0070C0"/>
                </a:solidFill>
              </a:rPr>
              <a:t>sc.textFile</a:t>
            </a:r>
            <a:r>
              <a:rPr lang="en-GB" dirty="0">
                <a:solidFill>
                  <a:srgbClr val="0070C0"/>
                </a:solidFill>
              </a:rPr>
              <a:t>("file:///Users/User/Desktop/test.csv") </a:t>
            </a:r>
            <a:r>
              <a:rPr lang="en-GB" dirty="0"/>
              <a:t>test: </a:t>
            </a:r>
            <a:r>
              <a:rPr lang="en-GB" dirty="0" err="1"/>
              <a:t>org.apache.spark.rdd.RDD</a:t>
            </a:r>
            <a:r>
              <a:rPr lang="en-GB" dirty="0"/>
              <a:t>[String] = C:/Users/User/Desktop/test </a:t>
            </a:r>
            <a:r>
              <a:rPr lang="en-GB" dirty="0" err="1"/>
              <a:t>MapPartitionsRDD</a:t>
            </a:r>
            <a:r>
              <a:rPr lang="en-GB" dirty="0"/>
              <a:t>[3] at </a:t>
            </a:r>
            <a:r>
              <a:rPr lang="en-GB" dirty="0" err="1"/>
              <a:t>textFile</a:t>
            </a:r>
            <a:r>
              <a:rPr lang="en-GB" dirty="0"/>
              <a:t> at &lt;console&gt;:24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 with commands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49" y="3256356"/>
            <a:ext cx="10290629" cy="18998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4249" y="5870419"/>
            <a:ext cx="2434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scala</a:t>
            </a:r>
            <a:r>
              <a:rPr lang="en-GB" sz="2400" dirty="0"/>
              <a:t>&gt; </a:t>
            </a:r>
            <a:r>
              <a:rPr lang="en-GB" sz="2400" dirty="0" err="1"/>
              <a:t>test.take</a:t>
            </a:r>
            <a:r>
              <a:rPr lang="en-GB" sz="2400" dirty="0"/>
              <a:t>(4)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4249" y="6382290"/>
            <a:ext cx="4471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scala</a:t>
            </a:r>
            <a:r>
              <a:rPr lang="en-GB" sz="2400" dirty="0"/>
              <a:t>&gt; </a:t>
            </a:r>
            <a:r>
              <a:rPr lang="en-GB" sz="2400" dirty="0" err="1"/>
              <a:t>test.take</a:t>
            </a:r>
            <a:r>
              <a:rPr lang="en-GB" sz="2400" dirty="0"/>
              <a:t>(4).</a:t>
            </a:r>
            <a:r>
              <a:rPr lang="en-GB" sz="2400" dirty="0" err="1"/>
              <a:t>foreach</a:t>
            </a:r>
            <a:r>
              <a:rPr lang="en-GB" sz="2400" dirty="0"/>
              <a:t>(</a:t>
            </a:r>
            <a:r>
              <a:rPr lang="en-GB" sz="2400" dirty="0" err="1"/>
              <a:t>println</a:t>
            </a:r>
            <a:r>
              <a:rPr lang="en-GB" sz="24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02D46-3F3C-8E47-96A4-8916572D7383}"/>
              </a:ext>
            </a:extLst>
          </p:cNvPr>
          <p:cNvSpPr/>
          <p:nvPr/>
        </p:nvSpPr>
        <p:spPr>
          <a:xfrm>
            <a:off x="5605922" y="5718321"/>
            <a:ext cx="2050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scala</a:t>
            </a:r>
            <a:r>
              <a:rPr lang="en-GB" sz="2400" dirty="0"/>
              <a:t>&gt; </a:t>
            </a:r>
            <a:r>
              <a:rPr lang="en-GB" sz="2400" dirty="0" err="1"/>
              <a:t>test.first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68610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4638"/>
            <a:ext cx="11611428" cy="898937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 - </a:t>
            </a:r>
            <a:r>
              <a:rPr lang="en-GB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33" y="1417638"/>
            <a:ext cx="9882461" cy="49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3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87" y="274638"/>
            <a:ext cx="11872684" cy="1017133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 - </a:t>
            </a:r>
            <a:r>
              <a:rPr lang="en-GB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566885"/>
          </a:xfrm>
        </p:spPr>
        <p:txBody>
          <a:bodyPr>
            <a:normAutofit fontScale="92500"/>
          </a:bodyPr>
          <a:lstStyle/>
          <a:p>
            <a:r>
              <a:rPr lang="en-US" b="1" i="1" u="sng" dirty="0"/>
              <a:t>Transformations</a:t>
            </a:r>
            <a:r>
              <a:rPr lang="en-US" i="1" dirty="0"/>
              <a:t>: </a:t>
            </a:r>
            <a:r>
              <a:rPr lang="en-US" dirty="0"/>
              <a:t>These are the operations which are applied to an RDD to create a new RDD.</a:t>
            </a:r>
          </a:p>
          <a:p>
            <a:r>
              <a:rPr lang="en-US" dirty="0"/>
              <a:t>Transformations follow the principle of </a:t>
            </a:r>
            <a:r>
              <a:rPr lang="en-US" b="1" dirty="0"/>
              <a:t>Lazy Evaluations</a:t>
            </a:r>
            <a:r>
              <a:rPr lang="en-US" dirty="0"/>
              <a:t> (which means that the execution will not start until an action is triggered). </a:t>
            </a:r>
          </a:p>
          <a:p>
            <a:r>
              <a:rPr lang="en-US" dirty="0"/>
              <a:t>Let you execute the operations at any time by just calling an action on the data. </a:t>
            </a:r>
          </a:p>
          <a:p>
            <a:r>
              <a:rPr lang="en-US" dirty="0"/>
              <a:t>Few of the transformations provided by RDDs are: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876800" y="505594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70C0"/>
                </a:solidFill>
              </a:rPr>
              <a:t>distinct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70C0"/>
                </a:solidFill>
              </a:rPr>
              <a:t>reduceByKey</a:t>
            </a:r>
            <a:endParaRPr lang="en-US" sz="30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70C0"/>
                </a:solidFill>
              </a:rPr>
              <a:t>mapPartitions</a:t>
            </a:r>
            <a:endParaRPr lang="en-US" sz="30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70C0"/>
                </a:solidFill>
              </a:rPr>
              <a:t>sortBy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2000" y="5167086"/>
            <a:ext cx="30915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70C0"/>
                </a:solidFill>
              </a:rPr>
              <a:t>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70C0"/>
                </a:solidFill>
              </a:rPr>
              <a:t>flatMap</a:t>
            </a:r>
            <a:endParaRPr lang="en-US" sz="30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70C0"/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53860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772236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 SPARK?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5622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0" y="1461303"/>
            <a:ext cx="11212009" cy="52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19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1991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Apache Spark -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Actions:</a:t>
            </a:r>
            <a:r>
              <a:rPr lang="en-US" dirty="0"/>
              <a:t> Actions are the operations which are applied on an RDD to instruct Apache Spark to apply computation and pass the result back to the driver. Few of the actions include: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collect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collectAsMap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reduce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countByKey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countByValue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take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first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40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8"/>
            <a:ext cx="11364686" cy="973591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Apache Spark -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088914" cy="491671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Creating RDDs with key-value pair</a:t>
            </a:r>
            <a:endParaRPr lang="en-US" dirty="0"/>
          </a:p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 array1 = Array(('a',2),('b',3))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 array2 = Array(('a',9),('b',7),('c',10))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 a =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sc.parallelize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(array1)</a:t>
            </a:r>
          </a:p>
          <a:p>
            <a:pPr marL="0" indent="0">
              <a:buNone/>
            </a:pP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 b =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sc.parallelize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(array2)</a:t>
            </a:r>
          </a:p>
          <a:p>
            <a:pPr marL="0" indent="0">
              <a:buNone/>
            </a:pP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 c =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a.join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(b)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c.collect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[Stage 5:==============&gt;                                            (1                                                                      res10: Array[(Char, (</a:t>
            </a:r>
            <a:r>
              <a:rPr lang="en-US" sz="2800" dirty="0" err="1">
                <a:solidFill>
                  <a:srgbClr val="C00000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C00000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))] = Array((a,(2,9)), (b,(3,7)))</a:t>
            </a:r>
            <a:endParaRPr lang="en-GB" sz="28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926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190514" cy="959076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Apache Spark -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438965" cy="4525963"/>
          </a:xfrm>
        </p:spPr>
        <p:txBody>
          <a:bodyPr>
            <a:normAutofit/>
          </a:bodyPr>
          <a:lstStyle/>
          <a:p>
            <a:r>
              <a:rPr lang="en-US" dirty="0"/>
              <a:t>Defining a function in Spark – Scala Shell </a:t>
            </a:r>
          </a:p>
          <a:p>
            <a:endParaRPr lang="en-US" dirty="0"/>
          </a:p>
          <a:p>
            <a:r>
              <a:rPr lang="en-GB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3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def</a:t>
            </a:r>
            <a:r>
              <a:rPr lang="en-GB" sz="30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myConcat</a:t>
            </a:r>
            <a:r>
              <a:rPr lang="en-GB" sz="3000" dirty="0">
                <a:solidFill>
                  <a:srgbClr val="0070C0"/>
                </a:solidFill>
                <a:latin typeface="Consolas" panose="020B0609020204030204" pitchFamily="49" charset="0"/>
              </a:rPr>
              <a:t>(word1: String)(word2: String): String = {word1 + word2}</a:t>
            </a:r>
          </a:p>
          <a:p>
            <a:r>
              <a:rPr lang="en-GB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3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myConcat</a:t>
            </a:r>
            <a:r>
              <a:rPr lang="en-GB" sz="3000" dirty="0">
                <a:solidFill>
                  <a:srgbClr val="0070C0"/>
                </a:solidFill>
                <a:latin typeface="Consolas" panose="020B0609020204030204" pitchFamily="49" charset="0"/>
              </a:rPr>
              <a:t>("beautiful ")("picture")</a:t>
            </a:r>
          </a:p>
          <a:p>
            <a:pPr lvl="1"/>
            <a:r>
              <a:rPr lang="en-GB" sz="2600" dirty="0">
                <a:solidFill>
                  <a:srgbClr val="0070C0"/>
                </a:solidFill>
                <a:latin typeface="Consolas" panose="020B0609020204030204" pitchFamily="49" charset="0"/>
              </a:rPr>
              <a:t>res13: String = beautiful picture</a:t>
            </a:r>
          </a:p>
          <a:p>
            <a:pPr marL="0" indent="0">
              <a:buNone/>
            </a:pPr>
            <a:endParaRPr lang="en-GB" sz="51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0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All transformations in </a:t>
            </a:r>
            <a:r>
              <a:rPr lang="en-US" b="1" i="1" dirty="0"/>
              <a:t>Spark are lazy</a:t>
            </a:r>
            <a:r>
              <a:rPr lang="en-US" dirty="0"/>
              <a:t>, so they do not compute their results right away.</a:t>
            </a:r>
          </a:p>
          <a:p>
            <a:pPr algn="just"/>
            <a:r>
              <a:rPr lang="en-US" dirty="0"/>
              <a:t> Instead, they just remember the transformations applied to some base dataset (e.g. a file).</a:t>
            </a:r>
          </a:p>
          <a:p>
            <a:pPr algn="just"/>
            <a:r>
              <a:rPr lang="en-US" dirty="0"/>
              <a:t>The transformations are only computed when an action requires a result to be returned to the driver program. </a:t>
            </a:r>
          </a:p>
        </p:txBody>
      </p:sp>
    </p:spTree>
    <p:extLst>
      <p:ext uri="{BB962C8B-B14F-4D97-AF65-F5344CB8AC3E}">
        <p14:creationId xmlns:p14="http://schemas.microsoft.com/office/powerpoint/2010/main" val="3906496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design enables Spark to run more efficiently.</a:t>
            </a:r>
          </a:p>
          <a:p>
            <a:pPr lvl="1"/>
            <a:r>
              <a:rPr lang="en-US" dirty="0"/>
              <a:t> e.g., we can realize that a dataset created through </a:t>
            </a:r>
            <a:r>
              <a:rPr lang="en-US" i="1" dirty="0">
                <a:solidFill>
                  <a:srgbClr val="C00000"/>
                </a:solidFill>
              </a:rPr>
              <a:t>map</a:t>
            </a:r>
            <a:r>
              <a:rPr lang="en-US" dirty="0"/>
              <a:t> will be used in a </a:t>
            </a:r>
            <a:r>
              <a:rPr lang="en-US" dirty="0">
                <a:solidFill>
                  <a:srgbClr val="C00000"/>
                </a:solidFill>
              </a:rPr>
              <a:t>reduce</a:t>
            </a:r>
            <a:r>
              <a:rPr lang="en-US" dirty="0"/>
              <a:t> and return only the result of the reduce to the driver, rather than the larger mapped dataset.</a:t>
            </a:r>
          </a:p>
          <a:p>
            <a:r>
              <a:rPr lang="en-US" dirty="0"/>
              <a:t>By default, each transformed RDD may be recomputed each time you run an action on it. </a:t>
            </a:r>
          </a:p>
        </p:txBody>
      </p:sp>
    </p:spTree>
    <p:extLst>
      <p:ext uri="{BB962C8B-B14F-4D97-AF65-F5344CB8AC3E}">
        <p14:creationId xmlns:p14="http://schemas.microsoft.com/office/powerpoint/2010/main" val="797494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461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However, you may also </a:t>
            </a:r>
            <a:r>
              <a:rPr lang="en-US" b="1" u="sng" dirty="0"/>
              <a:t>persist an RDD </a:t>
            </a:r>
            <a:r>
              <a:rPr lang="en-US" dirty="0"/>
              <a:t>in memory using the persist (or cache) method</a:t>
            </a:r>
          </a:p>
          <a:p>
            <a:pPr algn="just"/>
            <a:r>
              <a:rPr lang="en-US" dirty="0"/>
              <a:t>Spark will keep the persist RDD elements around on the cluster for much faster access the next time you query it. </a:t>
            </a:r>
          </a:p>
          <a:p>
            <a:r>
              <a:rPr lang="en-US" dirty="0"/>
              <a:t>There is also support for persisting RDDs on disk, or replicated across multiple nodes.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84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45796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Consider the simple program below: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Spark does not count the </a:t>
            </a:r>
            <a:r>
              <a:rPr lang="en-US" dirty="0" err="1">
                <a:solidFill>
                  <a:srgbClr val="C00000"/>
                </a:solidFill>
              </a:rPr>
              <a:t>lineLengths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due to laziness. </a:t>
            </a:r>
          </a:p>
          <a:p>
            <a:r>
              <a:rPr lang="en-US" dirty="0"/>
              <a:t>Finally, we run reduce, which is an action. </a:t>
            </a:r>
          </a:p>
          <a:p>
            <a:pPr algn="just"/>
            <a:r>
              <a:rPr lang="en-US" dirty="0"/>
              <a:t>At this point Spark breaks the computation into tasks to run on separate machines, and each machine runs both its part of the map and a local reduction, returning only its answer to the driver program.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62392"/>
            <a:ext cx="10647214" cy="1157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9" y="5998141"/>
            <a:ext cx="10332435" cy="6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84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Apache Spark -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Using </a:t>
            </a:r>
            <a:r>
              <a:rPr lang="en-US" b="1" dirty="0" err="1"/>
              <a:t>ReduceByKey</a:t>
            </a:r>
            <a:r>
              <a:rPr lang="en-US" b="1" dirty="0"/>
              <a:t> transformation to reduce the data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220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Spark provides two main abstractions for parallel programming: </a:t>
            </a:r>
          </a:p>
          <a:p>
            <a:r>
              <a:rPr lang="en-US" dirty="0">
                <a:solidFill>
                  <a:srgbClr val="C00000"/>
                </a:solidFill>
              </a:rPr>
              <a:t>RDDs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parallel operations </a:t>
            </a:r>
            <a:r>
              <a:rPr lang="en-US" dirty="0"/>
              <a:t>on these datasets (invoked by passing a function to apply on a dataset).</a:t>
            </a:r>
          </a:p>
          <a:p>
            <a:r>
              <a:rPr lang="en-US" dirty="0"/>
              <a:t>There are two ways to create RDDs:</a:t>
            </a:r>
          </a:p>
          <a:p>
            <a:pPr lvl="1"/>
            <a:r>
              <a:rPr lang="en-US" dirty="0"/>
              <a:t> </a:t>
            </a:r>
            <a:r>
              <a:rPr lang="en-US" i="1" dirty="0"/>
              <a:t>parallelizing</a:t>
            </a:r>
            <a:r>
              <a:rPr lang="en-US" dirty="0"/>
              <a:t> an existing collection in your driver program,</a:t>
            </a:r>
          </a:p>
          <a:p>
            <a:pPr lvl="1"/>
            <a:r>
              <a:rPr lang="en-US" dirty="0"/>
              <a:t> or referencing a dataset in an external storage system, such as a shared filesystem, HDFS, </a:t>
            </a:r>
            <a:r>
              <a:rPr lang="en-US" dirty="0" err="1"/>
              <a:t>HBase</a:t>
            </a:r>
            <a:r>
              <a:rPr lang="en-US" dirty="0"/>
              <a:t>, or any data source offering a Hadoop </a:t>
            </a:r>
            <a:r>
              <a:rPr lang="en-US" dirty="0" err="1"/>
              <a:t>InputFormat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7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support two types of operations:</a:t>
            </a:r>
          </a:p>
          <a:p>
            <a:pPr lvl="1"/>
            <a:r>
              <a:rPr lang="en-US" dirty="0"/>
              <a:t> </a:t>
            </a:r>
            <a:r>
              <a:rPr lang="en-US" i="1" dirty="0">
                <a:solidFill>
                  <a:srgbClr val="C00000"/>
                </a:solidFill>
              </a:rPr>
              <a:t>transformations</a:t>
            </a:r>
            <a:r>
              <a:rPr lang="en-US" dirty="0"/>
              <a:t>, which create a new dataset from an existing one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>
                <a:solidFill>
                  <a:srgbClr val="C00000"/>
                </a:solidFill>
              </a:rPr>
              <a:t>map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is  a transformation that passes each dataset element through a function and returns a new RDD representing the results 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i="1" dirty="0">
                <a:solidFill>
                  <a:srgbClr val="C00000"/>
                </a:solidFill>
              </a:rPr>
              <a:t>actions</a:t>
            </a:r>
            <a:r>
              <a:rPr lang="en-US" dirty="0"/>
              <a:t>, which return a value to the driver program after running a computation on the dataset.  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>
                <a:solidFill>
                  <a:srgbClr val="C00000"/>
                </a:solidFill>
              </a:rPr>
              <a:t>reduce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is an action that aggregates all the elements of the RDD using some function and returns the final result to the driver program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RDD Operations</a:t>
            </a:r>
          </a:p>
        </p:txBody>
      </p:sp>
    </p:spTree>
    <p:extLst>
      <p:ext uri="{BB962C8B-B14F-4D97-AF65-F5344CB8AC3E}">
        <p14:creationId xmlns:p14="http://schemas.microsoft.com/office/powerpoint/2010/main" val="322249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2392"/>
            <a:ext cx="12192000" cy="869330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 Spark?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98" y="1381794"/>
            <a:ext cx="9058004" cy="496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0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Transformation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574232"/>
              </p:ext>
            </p:extLst>
          </p:nvPr>
        </p:nvGraphicFramePr>
        <p:xfrm>
          <a:off x="712694" y="1761564"/>
          <a:ext cx="10869706" cy="3652265"/>
        </p:xfrm>
        <a:graphic>
          <a:graphicData uri="http://schemas.openxmlformats.org/drawingml/2006/table">
            <a:tbl>
              <a:tblPr/>
              <a:tblGrid>
                <a:gridCol w="1882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7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71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transformation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Meaning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51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map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Return a new distributed dataset formed by passing each element of the source through a function 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51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filter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Return a new dataset formed by selecting those elements of the source on which 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i="1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returns true.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51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flatMap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Similar to map, but each input item can be mapped to </a:t>
                      </a:r>
                      <a:r>
                        <a:rPr lang="en-US" sz="2000" b="1" dirty="0">
                          <a:effectLst/>
                        </a:rPr>
                        <a:t>0 or more output </a:t>
                      </a:r>
                      <a:r>
                        <a:rPr lang="en-US" sz="2000" dirty="0">
                          <a:effectLst/>
                        </a:rPr>
                        <a:t>items (so 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dirty="0">
                          <a:effectLst/>
                        </a:rPr>
                        <a:t> should return a </a:t>
                      </a:r>
                      <a:r>
                        <a:rPr lang="en-US" sz="2000" dirty="0" err="1">
                          <a:effectLst/>
                        </a:rPr>
                        <a:t>Seq</a:t>
                      </a:r>
                      <a:r>
                        <a:rPr lang="en-US" sz="2000" dirty="0">
                          <a:effectLst/>
                        </a:rPr>
                        <a:t> rather than a single item).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183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0850"/>
            <a:ext cx="11358282" cy="949044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Transformation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626492"/>
              </p:ext>
            </p:extLst>
          </p:nvPr>
        </p:nvGraphicFramePr>
        <p:xfrm>
          <a:off x="609600" y="1617561"/>
          <a:ext cx="11358282" cy="4704350"/>
        </p:xfrm>
        <a:graphic>
          <a:graphicData uri="http://schemas.openxmlformats.org/drawingml/2006/table">
            <a:tbl>
              <a:tblPr/>
              <a:tblGrid>
                <a:gridCol w="4083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906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sample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withReplacement</a:t>
                      </a:r>
                      <a:r>
                        <a:rPr lang="en-US" sz="2000" dirty="0">
                          <a:effectLst/>
                        </a:rPr>
                        <a:t>, </a:t>
                      </a:r>
                      <a:r>
                        <a:rPr lang="en-US" sz="2000" i="1" dirty="0">
                          <a:effectLst/>
                        </a:rPr>
                        <a:t>fraction</a:t>
                      </a:r>
                      <a:r>
                        <a:rPr lang="en-US" sz="2000" dirty="0">
                          <a:effectLst/>
                        </a:rPr>
                        <a:t>, </a:t>
                      </a:r>
                      <a:r>
                        <a:rPr lang="en-US" sz="2000" i="1" dirty="0">
                          <a:effectLst/>
                        </a:rPr>
                        <a:t>seed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Sample a fraction (</a:t>
                      </a:r>
                      <a:r>
                        <a:rPr lang="en-US" sz="1800" i="1" dirty="0">
                          <a:effectLst/>
                        </a:rPr>
                        <a:t>fraction)</a:t>
                      </a:r>
                      <a:r>
                        <a:rPr lang="en-US" sz="1800" dirty="0">
                          <a:effectLst/>
                        </a:rPr>
                        <a:t> of the data, with or without replacement, using a given random number generator seed.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906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union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otherDataset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Return a new dataset that contains the union of the elements in the source dataset and the argument.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06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intersection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otherDataset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Return a new RDD that contains the intersection of elements in the source dataset and the argument.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86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distinct</a:t>
                      </a:r>
                      <a:r>
                        <a:rPr lang="en-US" sz="2000" dirty="0">
                          <a:effectLst/>
                        </a:rPr>
                        <a:t>([</a:t>
                      </a:r>
                      <a:r>
                        <a:rPr lang="en-US" sz="2000" i="1" dirty="0" err="1">
                          <a:effectLst/>
                        </a:rPr>
                        <a:t>numPartitions</a:t>
                      </a:r>
                      <a:r>
                        <a:rPr lang="en-US" sz="2000" dirty="0">
                          <a:effectLst/>
                        </a:rPr>
                        <a:t>]))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Return a new dataset that contains the distinct elements of the source dataset.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322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groupByKey</a:t>
                      </a:r>
                      <a:r>
                        <a:rPr lang="en-US" sz="2000" dirty="0">
                          <a:effectLst/>
                        </a:rPr>
                        <a:t>([</a:t>
                      </a:r>
                      <a:r>
                        <a:rPr lang="en-US" sz="2000" i="1" dirty="0" err="1">
                          <a:effectLst/>
                        </a:rPr>
                        <a:t>numPartitions</a:t>
                      </a:r>
                      <a:r>
                        <a:rPr lang="en-US" sz="2000" dirty="0">
                          <a:effectLst/>
                        </a:rPr>
                        <a:t>])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When called on a dataset of (K, V) pairs, returns a dataset of (K, </a:t>
                      </a:r>
                      <a:r>
                        <a:rPr lang="en-US" sz="1800" dirty="0" err="1">
                          <a:effectLst/>
                        </a:rPr>
                        <a:t>Iterable</a:t>
                      </a:r>
                      <a:r>
                        <a:rPr lang="en-US" sz="1800" dirty="0">
                          <a:effectLst/>
                        </a:rPr>
                        <a:t>&lt;V&gt;) pairs. 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b="1" dirty="0">
                          <a:effectLst/>
                        </a:rPr>
                        <a:t>Note:</a:t>
                      </a:r>
                      <a:r>
                        <a:rPr lang="en-US" sz="1800" dirty="0">
                          <a:effectLst/>
                        </a:rPr>
                        <a:t> If you are grouping in order to perform an aggregation (such as a sum or average) over each key, using </a:t>
                      </a:r>
                      <a:r>
                        <a:rPr lang="en-US" sz="1800" dirty="0" err="1">
                          <a:effectLst/>
                        </a:rPr>
                        <a:t>reduceByKey</a:t>
                      </a:r>
                      <a:r>
                        <a:rPr lang="en-US" sz="1800" dirty="0">
                          <a:effectLst/>
                        </a:rPr>
                        <a:t> or </a:t>
                      </a:r>
                      <a:r>
                        <a:rPr lang="en-US" sz="1800" dirty="0" err="1">
                          <a:effectLst/>
                        </a:rPr>
                        <a:t>aggregateByKey</a:t>
                      </a:r>
                      <a:r>
                        <a:rPr lang="en-US" sz="1800" dirty="0">
                          <a:effectLst/>
                        </a:rPr>
                        <a:t> will yield much better performance. 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b="1" dirty="0">
                          <a:effectLst/>
                        </a:rPr>
                        <a:t>Note:</a:t>
                      </a:r>
                      <a:r>
                        <a:rPr lang="en-US" sz="1800" dirty="0">
                          <a:effectLst/>
                        </a:rPr>
                        <a:t> By default, the level of parallelism in the output depends on the number of partitions of the parent RDD. You can pass an optional </a:t>
                      </a:r>
                      <a:r>
                        <a:rPr lang="en-US" sz="1800" dirty="0" err="1">
                          <a:effectLst/>
                        </a:rPr>
                        <a:t>numPartitions</a:t>
                      </a:r>
                      <a:r>
                        <a:rPr lang="en-US" sz="1800" dirty="0">
                          <a:effectLst/>
                        </a:rPr>
                        <a:t> argument to set a different number of tasks.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240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Transformation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068885"/>
              </p:ext>
            </p:extLst>
          </p:nvPr>
        </p:nvGraphicFramePr>
        <p:xfrm>
          <a:off x="609600" y="1875970"/>
          <a:ext cx="10972800" cy="4401263"/>
        </p:xfrm>
        <a:graphic>
          <a:graphicData uri="http://schemas.openxmlformats.org/drawingml/2006/table">
            <a:tbl>
              <a:tblPr/>
              <a:tblGrid>
                <a:gridCol w="3313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9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708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 err="1">
                          <a:effectLst/>
                        </a:rPr>
                        <a:t>reduceByKey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i="1" dirty="0" err="1">
                          <a:effectLst/>
                        </a:rPr>
                        <a:t>func</a:t>
                      </a:r>
                      <a:r>
                        <a:rPr lang="en-US" sz="1800" dirty="0">
                          <a:effectLst/>
                        </a:rPr>
                        <a:t>, [</a:t>
                      </a:r>
                      <a:r>
                        <a:rPr lang="en-US" sz="1800" i="1" dirty="0" err="1">
                          <a:effectLst/>
                        </a:rPr>
                        <a:t>numPartitions</a:t>
                      </a:r>
                      <a:r>
                        <a:rPr lang="en-US" sz="1800" dirty="0">
                          <a:effectLst/>
                        </a:rPr>
                        <a:t>])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When called on a dataset of (K, V) pairs, returns a dataset of (K, V) pairs where the values for each key are aggregated using the given reduce function </a:t>
                      </a:r>
                      <a:r>
                        <a:rPr lang="en-US" sz="1800" i="1" dirty="0" err="1">
                          <a:effectLst/>
                        </a:rPr>
                        <a:t>func</a:t>
                      </a:r>
                      <a:r>
                        <a:rPr lang="en-US" sz="1800" dirty="0">
                          <a:effectLst/>
                        </a:rPr>
                        <a:t>, which must be of type </a:t>
                      </a:r>
                      <a:r>
                        <a:rPr lang="en-US" sz="1800" b="1" dirty="0">
                          <a:solidFill>
                            <a:schemeClr val="accent2"/>
                          </a:solidFill>
                          <a:effectLst/>
                        </a:rPr>
                        <a:t>(V, V) =&gt; V</a:t>
                      </a:r>
                      <a:r>
                        <a:rPr lang="en-US" sz="1800" dirty="0">
                          <a:effectLst/>
                        </a:rPr>
                        <a:t>. Like in </a:t>
                      </a:r>
                      <a:r>
                        <a:rPr lang="en-US" sz="1800" dirty="0" err="1">
                          <a:effectLst/>
                        </a:rPr>
                        <a:t>groupByKey</a:t>
                      </a:r>
                      <a:r>
                        <a:rPr lang="en-US" sz="1800" dirty="0">
                          <a:effectLst/>
                        </a:rPr>
                        <a:t>, the number of reduce tasks is configurable through an optional second argument.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68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 err="1">
                          <a:effectLst/>
                        </a:rPr>
                        <a:t>aggregateByKey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i="1" dirty="0" err="1">
                          <a:effectLst/>
                        </a:rPr>
                        <a:t>zeroValue</a:t>
                      </a:r>
                      <a:r>
                        <a:rPr lang="en-US" sz="1800" dirty="0">
                          <a:effectLst/>
                        </a:rPr>
                        <a:t>)(</a:t>
                      </a:r>
                      <a:r>
                        <a:rPr lang="en-US" sz="1800" i="1" dirty="0" err="1">
                          <a:effectLst/>
                        </a:rPr>
                        <a:t>seqOp</a:t>
                      </a:r>
                      <a:r>
                        <a:rPr lang="en-US" sz="1800" dirty="0">
                          <a:effectLst/>
                        </a:rPr>
                        <a:t>, </a:t>
                      </a:r>
                      <a:r>
                        <a:rPr lang="en-US" sz="1800" i="1" dirty="0" err="1">
                          <a:effectLst/>
                        </a:rPr>
                        <a:t>combOp</a:t>
                      </a:r>
                      <a:r>
                        <a:rPr lang="en-US" sz="1800" dirty="0">
                          <a:effectLst/>
                        </a:rPr>
                        <a:t>, [</a:t>
                      </a:r>
                      <a:r>
                        <a:rPr lang="en-US" sz="1800" i="1" dirty="0" err="1">
                          <a:effectLst/>
                        </a:rPr>
                        <a:t>numPartitions</a:t>
                      </a:r>
                      <a:r>
                        <a:rPr lang="en-US" sz="1800" dirty="0">
                          <a:effectLst/>
                        </a:rPr>
                        <a:t>])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When called on a dataset of (K, V) pairs, returns a dataset of (K, U) pairs where the values for each key are aggregated using the given combine functions and a neutral "zero" value. Allows an aggregated value type that is different than the input value type, while avoiding unnecessary allocations. Like in </a:t>
                      </a:r>
                      <a:r>
                        <a:rPr lang="en-US" sz="1800" dirty="0" err="1">
                          <a:effectLst/>
                        </a:rPr>
                        <a:t>groupByKey</a:t>
                      </a:r>
                      <a:r>
                        <a:rPr lang="en-US" sz="1800" dirty="0">
                          <a:effectLst/>
                        </a:rPr>
                        <a:t>, the number of reduce tasks is configurable through an optional second argument.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49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 err="1">
                          <a:effectLst/>
                        </a:rPr>
                        <a:t>sortByKey</a:t>
                      </a:r>
                      <a:r>
                        <a:rPr lang="en-US" sz="1800" dirty="0">
                          <a:effectLst/>
                        </a:rPr>
                        <a:t>([</a:t>
                      </a:r>
                      <a:r>
                        <a:rPr lang="en-US" sz="1800" i="1" dirty="0">
                          <a:effectLst/>
                        </a:rPr>
                        <a:t>ascending</a:t>
                      </a:r>
                      <a:r>
                        <a:rPr lang="en-US" sz="1800" dirty="0">
                          <a:effectLst/>
                        </a:rPr>
                        <a:t>], [</a:t>
                      </a:r>
                      <a:r>
                        <a:rPr lang="en-US" sz="1800" i="1" dirty="0" err="1">
                          <a:effectLst/>
                        </a:rPr>
                        <a:t>numPartitions</a:t>
                      </a:r>
                      <a:r>
                        <a:rPr lang="en-US" sz="1800" dirty="0">
                          <a:effectLst/>
                        </a:rPr>
                        <a:t>])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When called on a dataset of (K, V) pairs where K implements Ordered, returns a dataset of (K, V) pairs sorted by keys in ascending or descending order, as specified in the </a:t>
                      </a:r>
                      <a:r>
                        <a:rPr lang="en-US" sz="1800" dirty="0" err="1">
                          <a:effectLst/>
                        </a:rPr>
                        <a:t>boolean</a:t>
                      </a:r>
                      <a:r>
                        <a:rPr lang="en-US" sz="1800" dirty="0">
                          <a:effectLst/>
                        </a:rPr>
                        <a:t> ascending argument.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28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928663"/>
              </p:ext>
            </p:extLst>
          </p:nvPr>
        </p:nvGraphicFramePr>
        <p:xfrm>
          <a:off x="704335" y="1940012"/>
          <a:ext cx="10878066" cy="3881697"/>
        </p:xfrm>
        <a:graphic>
          <a:graphicData uri="http://schemas.openxmlformats.org/drawingml/2006/table">
            <a:tbl>
              <a:tblPr/>
              <a:tblGrid>
                <a:gridCol w="1614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3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8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</a:rPr>
                        <a:t>Action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</a:rPr>
                        <a:t>Meaning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87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reduce</a:t>
                      </a:r>
                      <a:r>
                        <a:rPr lang="en-US" sz="1600">
                          <a:effectLst/>
                        </a:rPr>
                        <a:t>(</a:t>
                      </a:r>
                      <a:r>
                        <a:rPr lang="en-US" sz="1600" i="1">
                          <a:effectLst/>
                        </a:rPr>
                        <a:t>func</a:t>
                      </a:r>
                      <a:r>
                        <a:rPr lang="en-US" sz="1600">
                          <a:effectLst/>
                        </a:rPr>
                        <a:t>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Aggregate the elements of the dataset using a function </a:t>
                      </a:r>
                      <a:r>
                        <a:rPr lang="en-US" sz="1600" i="1" dirty="0" err="1">
                          <a:effectLst/>
                        </a:rPr>
                        <a:t>func</a:t>
                      </a:r>
                      <a:r>
                        <a:rPr lang="en-US" sz="1600" dirty="0">
                          <a:effectLst/>
                        </a:rPr>
                        <a:t> (</a:t>
                      </a:r>
                      <a:r>
                        <a:rPr lang="en-US" sz="1600" b="1" dirty="0">
                          <a:effectLst/>
                        </a:rPr>
                        <a:t>which takes two arguments and returns one</a:t>
                      </a:r>
                      <a:r>
                        <a:rPr lang="en-US" sz="1600" dirty="0">
                          <a:effectLst/>
                        </a:rPr>
                        <a:t>). The function should be commutative and associative so that it can be computed correctly in parallel.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32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collect</a:t>
                      </a:r>
                      <a:r>
                        <a:rPr lang="en-US" sz="1600">
                          <a:effectLst/>
                        </a:rPr>
                        <a:t>()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Return all the elements of the dataset as an array at the driver program. This is usually useful after a filter or other operation that returns a sufficiently small subset of the data.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8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count</a:t>
                      </a:r>
                      <a:r>
                        <a:rPr lang="en-US" sz="1600">
                          <a:effectLst/>
                        </a:rPr>
                        <a:t>()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Return the number of elements in the dataset.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first</a:t>
                      </a:r>
                      <a:r>
                        <a:rPr lang="en-US" sz="1600">
                          <a:effectLst/>
                        </a:rPr>
                        <a:t>()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Return the first element of the dataset (similar to take(1)).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take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en-US" sz="1600" i="1" dirty="0">
                          <a:effectLst/>
                        </a:rPr>
                        <a:t>n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Return an array with the first </a:t>
                      </a:r>
                      <a:r>
                        <a:rPr lang="en-US" sz="1600" i="1" dirty="0">
                          <a:effectLst/>
                        </a:rPr>
                        <a:t>n</a:t>
                      </a:r>
                      <a:r>
                        <a:rPr lang="en-US" sz="1600" dirty="0">
                          <a:effectLst/>
                        </a:rPr>
                        <a:t> elements of the dataset.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246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936202"/>
              </p:ext>
            </p:extLst>
          </p:nvPr>
        </p:nvGraphicFramePr>
        <p:xfrm>
          <a:off x="711199" y="2311399"/>
          <a:ext cx="10871201" cy="3920141"/>
        </p:xfrm>
        <a:graphic>
          <a:graphicData uri="http://schemas.openxmlformats.org/drawingml/2006/table">
            <a:tbl>
              <a:tblPr/>
              <a:tblGrid>
                <a:gridCol w="3296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4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88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C00000"/>
                          </a:solidFill>
                          <a:effectLst/>
                        </a:rPr>
                        <a:t>Action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C00000"/>
                          </a:solidFill>
                          <a:effectLst/>
                        </a:rPr>
                        <a:t>Meaning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32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takeSample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withReplacement</a:t>
                      </a:r>
                      <a:r>
                        <a:rPr lang="en-US" sz="2000" dirty="0">
                          <a:effectLst/>
                        </a:rPr>
                        <a:t>, </a:t>
                      </a:r>
                      <a:r>
                        <a:rPr lang="en-US" sz="2000" i="1" dirty="0" err="1">
                          <a:effectLst/>
                        </a:rPr>
                        <a:t>num</a:t>
                      </a:r>
                      <a:r>
                        <a:rPr lang="en-US" sz="2000" dirty="0">
                          <a:effectLst/>
                        </a:rPr>
                        <a:t>, [</a:t>
                      </a:r>
                      <a:r>
                        <a:rPr lang="en-US" sz="2000" i="1" dirty="0">
                          <a:effectLst/>
                        </a:rPr>
                        <a:t>seed</a:t>
                      </a:r>
                      <a:r>
                        <a:rPr lang="en-US" sz="2000" dirty="0">
                          <a:effectLst/>
                        </a:rPr>
                        <a:t>])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Return an array with a random sample of </a:t>
                      </a:r>
                      <a:r>
                        <a:rPr lang="en-US" sz="2000" i="1" dirty="0" err="1">
                          <a:effectLst/>
                        </a:rPr>
                        <a:t>num</a:t>
                      </a:r>
                      <a:r>
                        <a:rPr lang="en-US" sz="2000" dirty="0">
                          <a:effectLst/>
                        </a:rPr>
                        <a:t> elements of the dataset, with or without replacement, optionally pre-specifying a random number generator seed.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86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takeOrdered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>
                          <a:effectLst/>
                        </a:rPr>
                        <a:t>n</a:t>
                      </a:r>
                      <a:r>
                        <a:rPr lang="en-US" sz="2000" dirty="0">
                          <a:effectLst/>
                        </a:rPr>
                        <a:t>, </a:t>
                      </a:r>
                      <a:r>
                        <a:rPr lang="en-US" sz="2000" i="1" dirty="0">
                          <a:effectLst/>
                        </a:rPr>
                        <a:t>[ordering]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Return the first </a:t>
                      </a:r>
                      <a:r>
                        <a:rPr lang="en-US" sz="2000" i="1" dirty="0">
                          <a:effectLst/>
                        </a:rPr>
                        <a:t>n</a:t>
                      </a:r>
                      <a:r>
                        <a:rPr lang="en-US" sz="2000" dirty="0">
                          <a:effectLst/>
                        </a:rPr>
                        <a:t> elements of the RDD using either their natural order or a custom comparator.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5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saveAsTextFile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>
                          <a:effectLst/>
                        </a:rPr>
                        <a:t>path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Write the elements of the dataset as a text file (or set of text files) in a given directory in the local filesystem, HDFS or any other Hadoop-supported file system. Spark will call </a:t>
                      </a:r>
                      <a:r>
                        <a:rPr lang="en-US" sz="2000" dirty="0" err="1">
                          <a:effectLst/>
                        </a:rPr>
                        <a:t>toString</a:t>
                      </a:r>
                      <a:r>
                        <a:rPr lang="en-US" sz="2000" dirty="0">
                          <a:effectLst/>
                        </a:rPr>
                        <a:t> on each element to convert it to a line of text in the file.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125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829" y="274638"/>
            <a:ext cx="11524342" cy="9445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Spark Architecture :: The Internals Of Apache S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681" y="1801019"/>
            <a:ext cx="599122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98348" y="1801019"/>
            <a:ext cx="2782820" cy="41243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Spark Context </a:t>
            </a:r>
          </a:p>
          <a:p>
            <a:pPr algn="ctr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Heart of the Spark application.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Establishes the connection to the Spark Execution Environment.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413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61" y="274638"/>
            <a:ext cx="11516497" cy="788043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5826483"/>
            <a:ext cx="10796337" cy="103151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user’s driver program launches multiple workers, which read data blocks from a distributed file system and can persist computed RDD partitions in memory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19" y="1417639"/>
            <a:ext cx="8422607" cy="43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96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1437257" cy="999765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Apache Spark Architecture | Distributed System Architectur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62" y="1274403"/>
            <a:ext cx="9252738" cy="517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293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3" y="275771"/>
            <a:ext cx="11625943" cy="954390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59" y="1600201"/>
            <a:ext cx="10932342" cy="395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65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600201"/>
            <a:ext cx="11974287" cy="4525963"/>
          </a:xfrm>
        </p:spPr>
        <p:txBody>
          <a:bodyPr>
            <a:normAutofit/>
          </a:bodyPr>
          <a:lstStyle/>
          <a:p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 map =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sc.textFile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("file:///Users/User/Desktop/testsample.txt").flatMap (line =&gt;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line.split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(" ")).map(word =&gt; (word,1)) </a:t>
            </a:r>
          </a:p>
          <a:p>
            <a:endParaRPr lang="en-GB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 counts =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map.reduceByKey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(_+_) </a:t>
            </a:r>
          </a:p>
          <a:p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counts.saveAsTextFile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("file:///Users/User/Desktop/Output9")</a:t>
            </a:r>
          </a:p>
          <a:p>
            <a:endParaRPr lang="en-GB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map.collect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counts.collect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20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7713" y="275771"/>
            <a:ext cx="11625943" cy="9543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Word Count problem in SPARK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124857" y="4356667"/>
            <a:ext cx="1071879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res30: Array[(String, </a:t>
            </a:r>
            <a:r>
              <a:rPr lang="en-US" dirty="0" err="1"/>
              <a:t>Int</a:t>
            </a:r>
            <a:r>
              <a:rPr lang="en-US" dirty="0"/>
              <a:t>)] = Array((hadoop,1), (research,1), (data,1), (science,1), (science,1), (Spark,1), (yarn,1), (This,1), (is,1), (a,1), (text,1), (file,1))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24856" y="5764417"/>
            <a:ext cx="1071879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/>
              <a:t>res32: Array[(String, </a:t>
            </a:r>
            <a:r>
              <a:rPr lang="en-GB" dirty="0" err="1"/>
              <a:t>Int</a:t>
            </a:r>
            <a:r>
              <a:rPr lang="en-GB" dirty="0"/>
              <a:t>)] = Array((is,1), (data,1), (This,1), (science,2), (yarn,1), (file,1), (Spark,1), (hadoop,1), (a,1), (text,1), (research,1))</a:t>
            </a:r>
          </a:p>
        </p:txBody>
      </p:sp>
    </p:spTree>
    <p:extLst>
      <p:ext uri="{BB962C8B-B14F-4D97-AF65-F5344CB8AC3E}">
        <p14:creationId xmlns:p14="http://schemas.microsoft.com/office/powerpoint/2010/main" val="309812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445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Spark in Industry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because of it’s amazing features like </a:t>
            </a:r>
            <a:r>
              <a:rPr lang="en-US" b="1" dirty="0"/>
              <a:t>in-memory processing</a:t>
            </a:r>
            <a:r>
              <a:rPr lang="en-US" dirty="0"/>
              <a:t>, </a:t>
            </a:r>
            <a:r>
              <a:rPr lang="en-US" b="1" dirty="0"/>
              <a:t>polyglot</a:t>
            </a:r>
            <a:r>
              <a:rPr lang="en-US" dirty="0"/>
              <a:t> and</a:t>
            </a:r>
            <a:r>
              <a:rPr lang="en-US" b="1" dirty="0"/>
              <a:t> fast processing</a:t>
            </a:r>
            <a:r>
              <a:rPr lang="en-US" dirty="0"/>
              <a:t> are being used by many companies all around the globe for various purposes in various industries:</a:t>
            </a:r>
          </a:p>
          <a:p>
            <a:endParaRPr lang="en-GB" dirty="0"/>
          </a:p>
        </p:txBody>
      </p:sp>
      <p:pic>
        <p:nvPicPr>
          <p:cNvPr id="4098" name="Picture 2" descr="Companies using Spark - Spark with Python -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118" y="3296559"/>
            <a:ext cx="42767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6681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1582400" cy="9191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What is a Data Frame?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collection of data </a:t>
            </a:r>
          </a:p>
          <a:p>
            <a:r>
              <a:rPr lang="en-US" dirty="0"/>
              <a:t>Organized in rows under named columns </a:t>
            </a:r>
          </a:p>
          <a:p>
            <a:r>
              <a:rPr lang="en-US" dirty="0"/>
              <a:t>Filter, Group, Aggregate operations are performed </a:t>
            </a:r>
          </a:p>
          <a:p>
            <a:r>
              <a:rPr lang="en-US" dirty="0"/>
              <a:t>Used with </a:t>
            </a:r>
            <a:r>
              <a:rPr lang="en-US" dirty="0" err="1"/>
              <a:t>SparkSQL</a:t>
            </a:r>
            <a:endParaRPr lang="en-US" dirty="0"/>
          </a:p>
          <a:p>
            <a:r>
              <a:rPr lang="en-US" dirty="0"/>
              <a:t>Constructed from multiple sources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014" y="3916840"/>
            <a:ext cx="2555773" cy="22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76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3863182"/>
            <a:ext cx="10343535" cy="2911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57" y="43657"/>
            <a:ext cx="56197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78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8937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Frames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70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Support for multiple programming languages </a:t>
            </a:r>
          </a:p>
          <a:p>
            <a:pPr lvl="1"/>
            <a:r>
              <a:rPr lang="en-US" dirty="0"/>
              <a:t>Scala, Java, Python and R </a:t>
            </a:r>
          </a:p>
          <a:p>
            <a:r>
              <a:rPr lang="en-US" dirty="0"/>
              <a:t>Support for a large variety of sources of data</a:t>
            </a:r>
          </a:p>
          <a:p>
            <a:endParaRPr lang="en-US" dirty="0"/>
          </a:p>
          <a:p>
            <a:r>
              <a:rPr lang="en-US" dirty="0"/>
              <a:t>Processing structured and un-structured data </a:t>
            </a:r>
          </a:p>
          <a:p>
            <a:pPr lvl="1"/>
            <a:r>
              <a:rPr lang="en-US" dirty="0"/>
              <a:t>Process big data with ease </a:t>
            </a:r>
          </a:p>
          <a:p>
            <a:pPr lvl="1"/>
            <a:r>
              <a:rPr lang="en-US" dirty="0"/>
              <a:t>Uses a table format to store the data along with its schema  </a:t>
            </a:r>
          </a:p>
          <a:p>
            <a:r>
              <a:rPr lang="en-US" dirty="0"/>
              <a:t>Slicing and Dicing data 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APIs support operations like select and filter upon rows and columns.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463" y="1112108"/>
            <a:ext cx="1862138" cy="1266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089" y="2378362"/>
            <a:ext cx="2552700" cy="1189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659" y="3359913"/>
            <a:ext cx="2811741" cy="12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61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274638"/>
            <a:ext cx="11762509" cy="1143000"/>
          </a:xfrm>
          <a:solidFill>
            <a:srgbClr val="0070C0"/>
          </a:solidFill>
        </p:spPr>
        <p:txBody>
          <a:bodyPr/>
          <a:lstStyle/>
          <a:p>
            <a:r>
              <a:rPr lang="en-US" dirty="0"/>
              <a:t>Data Frames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Immutability </a:t>
            </a:r>
          </a:p>
          <a:p>
            <a:pPr lvl="1"/>
            <a:r>
              <a:rPr lang="en-US" dirty="0"/>
              <a:t>Data frames are immutable like RDDs</a:t>
            </a:r>
          </a:p>
          <a:p>
            <a:pPr lvl="1"/>
            <a:r>
              <a:rPr lang="en-US" dirty="0"/>
              <a:t>Data cannot be altered. Need to apply simple transformation when alteration is required.  </a:t>
            </a:r>
          </a:p>
          <a:p>
            <a:r>
              <a:rPr lang="en-US" dirty="0"/>
              <a:t>Lazy evaluation </a:t>
            </a:r>
          </a:p>
          <a:p>
            <a:r>
              <a:rPr lang="en-US" dirty="0"/>
              <a:t>Fault tolerance </a:t>
            </a:r>
          </a:p>
          <a:p>
            <a:r>
              <a:rPr lang="en-US" dirty="0"/>
              <a:t>Distributed storage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023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0070C0"/>
          </a:solidFill>
        </p:spPr>
        <p:txBody>
          <a:bodyPr/>
          <a:lstStyle/>
          <a:p>
            <a:r>
              <a:rPr lang="en-US" b="1" dirty="0"/>
              <a:t>Creating data frames 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854" y="1517075"/>
            <a:ext cx="10972800" cy="4525963"/>
          </a:xfrm>
        </p:spPr>
        <p:txBody>
          <a:bodyPr>
            <a:noAutofit/>
          </a:bodyPr>
          <a:lstStyle/>
          <a:p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org.apache.spark.sql.types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._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   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org.apache.spark.sql.types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._ </a:t>
            </a:r>
          </a:p>
          <a:p>
            <a:pPr marL="0" indent="0">
              <a:buNone/>
            </a:pPr>
            <a:endParaRPr lang="en-US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org.apache.spark.storage.StorageLevel</a:t>
            </a: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     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org.apache.spark.storage.StorageLevel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scala&gt; import </a:t>
            </a:r>
            <a:r>
              <a:rPr lang="fr-FR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scala.io.Source</a:t>
            </a:r>
            <a:endParaRPr lang="fr-FR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       import </a:t>
            </a:r>
            <a:r>
              <a:rPr lang="fr-FR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scala.io.Source</a:t>
            </a:r>
            <a:r>
              <a:rPr lang="fr-F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scala.collection.mutable.HashMap</a:t>
            </a: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  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scala.collection.mutable.HashMap</a:t>
            </a: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java.io.File</a:t>
            </a: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   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java.io.File</a:t>
            </a: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54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95" y="274638"/>
            <a:ext cx="11763632" cy="1143000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/>
              <a:t>Creating data frames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scala.collection.mutable.ListBuffer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    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scala.collection.mutable.ListBuffer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org.apache.spark.util.IntParam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org.apache.spark.util.IntParam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org.apache.spark.sql.Row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org.apache.spark.sql.Row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52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/>
              <a:t>Creating data frames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org.apache.spark.sql.types</a:t>
            </a: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._</a:t>
            </a:r>
          </a:p>
          <a:p>
            <a:pPr marL="0" indent="0">
              <a:buNone/>
            </a:pP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     import </a:t>
            </a:r>
            <a:r>
              <a:rPr lang="en-GB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org.apache.spark.sql.types</a:t>
            </a: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._</a:t>
            </a:r>
          </a:p>
        </p:txBody>
      </p:sp>
    </p:spTree>
    <p:extLst>
      <p:ext uri="{BB962C8B-B14F-4D97-AF65-F5344CB8AC3E}">
        <p14:creationId xmlns:p14="http://schemas.microsoft.com/office/powerpoint/2010/main" val="215682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75" y="487791"/>
            <a:ext cx="5255938" cy="6246641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315361" y="3797232"/>
            <a:ext cx="4572000" cy="1292662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Monaco"/>
              </a:rPr>
              <a:t>StructType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56565"/>
                </a:solidFill>
                <a:effectLst/>
                <a:latin typeface="Droid Serif"/>
              </a:rPr>
              <a:t> objects are instantiated with a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List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56565"/>
                </a:solidFill>
                <a:effectLst/>
                <a:latin typeface="Droid Serif"/>
              </a:rPr>
              <a:t> of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Monaco"/>
              </a:rPr>
              <a:t>StructField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56565"/>
                </a:solidFill>
                <a:effectLst/>
                <a:latin typeface="Droid Serif"/>
              </a:rPr>
              <a:t> objects.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375" y="3262184"/>
            <a:ext cx="5164095" cy="20017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10577444">
            <a:off x="5620425" y="4087334"/>
            <a:ext cx="545364" cy="365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315361" y="487791"/>
            <a:ext cx="400358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org.apache.spark.sql.types</a:t>
            </a:r>
            <a:r>
              <a:rPr lang="en-US" dirty="0"/>
              <a:t> package must be imported to access </a:t>
            </a:r>
            <a:r>
              <a:rPr lang="en-US" dirty="0" err="1">
                <a:solidFill>
                  <a:schemeClr val="accent1"/>
                </a:solidFill>
              </a:rPr>
              <a:t>StructType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StructField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/>
                </a:solidFill>
              </a:rPr>
              <a:t>IntegerType</a:t>
            </a:r>
            <a:r>
              <a:rPr lang="en-US" dirty="0"/>
              <a:t>, and </a:t>
            </a:r>
            <a:r>
              <a:rPr lang="en-US" dirty="0" err="1">
                <a:solidFill>
                  <a:schemeClr val="accent1"/>
                </a:solidFill>
              </a:rPr>
              <a:t>StringType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11" name="Right Arrow 10"/>
          <p:cNvSpPr/>
          <p:nvPr/>
        </p:nvSpPr>
        <p:spPr>
          <a:xfrm rot="10577444">
            <a:off x="5692655" y="734048"/>
            <a:ext cx="545364" cy="365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6096000" y="5161688"/>
            <a:ext cx="6096000" cy="147732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accent1"/>
                </a:solidFill>
              </a:rPr>
              <a:t>createDataFrame</a:t>
            </a:r>
            <a:r>
              <a:rPr lang="en-US" dirty="0">
                <a:solidFill>
                  <a:schemeClr val="accent1"/>
                </a:solidFill>
              </a:rPr>
              <a:t>() </a:t>
            </a:r>
            <a:r>
              <a:rPr lang="en-US" dirty="0"/>
              <a:t>method takes two arguments: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RDD of 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schema (a </a:t>
            </a:r>
            <a:r>
              <a:rPr lang="en-US" dirty="0" err="1">
                <a:solidFill>
                  <a:schemeClr val="accent1"/>
                </a:solidFill>
              </a:rPr>
              <a:t>StructType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object)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77047" y="2474622"/>
            <a:ext cx="609600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StructField</a:t>
            </a:r>
            <a:r>
              <a:rPr lang="en-US" sz="2000" dirty="0"/>
              <a:t> above sets the name field to "word", the </a:t>
            </a:r>
            <a:r>
              <a:rPr lang="en-US" sz="2000" dirty="0" err="1"/>
              <a:t>dataType</a:t>
            </a:r>
            <a:r>
              <a:rPr lang="en-US" sz="2000" dirty="0"/>
              <a:t> field to </a:t>
            </a:r>
            <a:r>
              <a:rPr lang="en-US" sz="2000" dirty="0" err="1"/>
              <a:t>StringType</a:t>
            </a:r>
            <a:r>
              <a:rPr lang="en-US" sz="2000" dirty="0"/>
              <a:t>, and the </a:t>
            </a:r>
            <a:r>
              <a:rPr lang="en-US" sz="2000" dirty="0" err="1"/>
              <a:t>nullable</a:t>
            </a:r>
            <a:r>
              <a:rPr lang="en-US" sz="2000" dirty="0"/>
              <a:t> field to true.</a:t>
            </a:r>
            <a:endParaRPr lang="en-GB" sz="2000" dirty="0"/>
          </a:p>
        </p:txBody>
      </p:sp>
      <p:sp>
        <p:nvSpPr>
          <p:cNvPr id="14" name="Down Arrow 13"/>
          <p:cNvSpPr/>
          <p:nvPr/>
        </p:nvSpPr>
        <p:spPr>
          <a:xfrm rot="3272832">
            <a:off x="5609167" y="3262184"/>
            <a:ext cx="486833" cy="2641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378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Creating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35377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&gt; val Employee =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Seq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       Row("Mike", "Robert","Mike09@gmil.com",10000),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	  Row("Jhon","Milers","Jhon09@gmail.com",20000),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	  Row("Brett","Lee","Brett09@gmail.com",25000),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	  Row("Letty","Brown","Brown09@gmail.com",35000))</a:t>
            </a:r>
          </a:p>
          <a:p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Employee: </a:t>
            </a:r>
            <a:r>
              <a:rPr lang="en-GB" dirty="0" err="1">
                <a:solidFill>
                  <a:srgbClr val="00B050"/>
                </a:solidFill>
                <a:latin typeface="Consolas" panose="020B0609020204030204" pitchFamily="49" charset="0"/>
              </a:rPr>
              <a:t>Seq</a:t>
            </a: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B050"/>
                </a:solidFill>
                <a:latin typeface="Consolas" panose="020B0609020204030204" pitchFamily="49" charset="0"/>
              </a:rPr>
              <a:t>org.apache.spark.sql.Row</a:t>
            </a: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] = List([Mike,Robert,Mike09@gmil.com,10000], [Jhon,Milers,Jhon09@gmail.com,20000], [Brett,Lee,Brett09@gmail.com,25000], [Letty,Brown,Brown09@gmail.com,35000])</a:t>
            </a:r>
          </a:p>
        </p:txBody>
      </p:sp>
    </p:spTree>
    <p:extLst>
      <p:ext uri="{BB962C8B-B14F-4D97-AF65-F5344CB8AC3E}">
        <p14:creationId xmlns:p14="http://schemas.microsoft.com/office/powerpoint/2010/main" val="2870878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&gt; val 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EmployeeSchema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 = List(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     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StructField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("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FirstName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", 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StringType,true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     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StructField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("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LastName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",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StringType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, true),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	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StructField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("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Mailaddress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",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StringType,true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	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StructField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("Salary",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IntegerType,true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30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EmployeeSchema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: List[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org.apache.spark.sql.types.StructField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] = List(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StructField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FirstName,StringType,true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StructField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LastName,StringType,true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StructField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Mailaddress,StringType,true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StructField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Salary,IntegerType,true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))</a:t>
            </a:r>
            <a:endParaRPr lang="en-GB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25113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Creating data frame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3448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in Industry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Yahoo </a:t>
            </a:r>
          </a:p>
          <a:p>
            <a:r>
              <a:rPr lang="en-US" dirty="0"/>
              <a:t>uses Apache Spark for its Machine Learning capabilities to personalize its news, web pages and also for target advertising.</a:t>
            </a:r>
          </a:p>
          <a:p>
            <a:r>
              <a:rPr lang="en-US" dirty="0"/>
              <a:t> They use Spark with python to find out </a:t>
            </a:r>
          </a:p>
          <a:p>
            <a:pPr lvl="1"/>
            <a:r>
              <a:rPr lang="en-US" dirty="0"/>
              <a:t>what kind of news users are interested to read and </a:t>
            </a:r>
          </a:p>
          <a:p>
            <a:pPr lvl="1"/>
            <a:r>
              <a:rPr lang="en-US" dirty="0"/>
              <a:t>categorizing the news stories to find out what kind of users would be interested in reading each category of news.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376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48681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Creating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val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 =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spark.createDataFrame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spark.sparkContext.parallelize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(Employee),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StructType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EmployeeSchema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</a:p>
          <a:p>
            <a:endParaRPr lang="en-GB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EmpDF</a:t>
            </a:r>
            <a:r>
              <a:rPr lang="en-GB" sz="2800" dirty="0">
                <a:solidFill>
                  <a:srgbClr val="00B050"/>
                </a:solidFill>
                <a:latin typeface="Consolas" panose="020B0609020204030204" pitchFamily="49" charset="0"/>
              </a:rPr>
              <a:t>: </a:t>
            </a:r>
            <a:r>
              <a:rPr lang="en-GB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org.apache.spark.sql.DataFrame</a:t>
            </a:r>
            <a:r>
              <a:rPr lang="en-GB" sz="2800" dirty="0">
                <a:solidFill>
                  <a:srgbClr val="00B050"/>
                </a:solidFill>
                <a:latin typeface="Consolas" panose="020B0609020204030204" pitchFamily="49" charset="0"/>
              </a:rPr>
              <a:t> = [</a:t>
            </a:r>
            <a:r>
              <a:rPr lang="en-GB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FirstName</a:t>
            </a:r>
            <a:r>
              <a:rPr lang="en-GB" sz="2800" dirty="0">
                <a:solidFill>
                  <a:srgbClr val="00B050"/>
                </a:solidFill>
                <a:latin typeface="Consolas" panose="020B0609020204030204" pitchFamily="49" charset="0"/>
              </a:rPr>
              <a:t>: string, </a:t>
            </a:r>
            <a:r>
              <a:rPr lang="en-GB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LastName</a:t>
            </a:r>
            <a:r>
              <a:rPr lang="en-GB" sz="2800" dirty="0">
                <a:solidFill>
                  <a:srgbClr val="00B050"/>
                </a:solidFill>
                <a:latin typeface="Consolas" panose="020B0609020204030204" pitchFamily="49" charset="0"/>
              </a:rPr>
              <a:t>: string ... 2 more fields]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256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205" y="274638"/>
            <a:ext cx="11528854" cy="849827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EmpDF.show</a:t>
            </a: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dirty="0"/>
              <a:t>+---------+--------+-----------------+------+</a:t>
            </a:r>
          </a:p>
          <a:p>
            <a:pPr marL="0" indent="0">
              <a:buNone/>
            </a:pPr>
            <a:r>
              <a:rPr lang="en-GB" dirty="0"/>
              <a:t>|</a:t>
            </a:r>
            <a:r>
              <a:rPr lang="en-GB" dirty="0" err="1"/>
              <a:t>FirstName|LastName</a:t>
            </a:r>
            <a:r>
              <a:rPr lang="en-GB" dirty="0"/>
              <a:t>|      </a:t>
            </a:r>
            <a:r>
              <a:rPr lang="en-GB" dirty="0" err="1"/>
              <a:t>Mailaddress|Salary</a:t>
            </a:r>
            <a:r>
              <a:rPr lang="en-GB" dirty="0"/>
              <a:t>|</a:t>
            </a:r>
          </a:p>
          <a:p>
            <a:pPr marL="0" indent="0">
              <a:buNone/>
            </a:pPr>
            <a:r>
              <a:rPr lang="en-GB" dirty="0"/>
              <a:t>+---------+--------+-----------------+------+</a:t>
            </a:r>
          </a:p>
          <a:p>
            <a:pPr marL="0" indent="0">
              <a:buNone/>
            </a:pPr>
            <a:r>
              <a:rPr lang="en-GB" dirty="0"/>
              <a:t>|     Mike|  Robert|  Mike09@gmil.com| 10000|</a:t>
            </a:r>
          </a:p>
          <a:p>
            <a:pPr marL="0" indent="0">
              <a:buNone/>
            </a:pPr>
            <a:r>
              <a:rPr lang="en-GB" dirty="0"/>
              <a:t>|     </a:t>
            </a:r>
            <a:r>
              <a:rPr lang="en-GB" dirty="0" err="1"/>
              <a:t>Jhon</a:t>
            </a:r>
            <a:r>
              <a:rPr lang="en-GB" dirty="0"/>
              <a:t>|  Milers| Jhon09@gmail.com| 20000|</a:t>
            </a:r>
          </a:p>
          <a:p>
            <a:pPr marL="0" indent="0">
              <a:buNone/>
            </a:pPr>
            <a:r>
              <a:rPr lang="en-GB" dirty="0"/>
              <a:t>|    Brett|     Lee|Brett09@gmail.com| 25000|</a:t>
            </a:r>
          </a:p>
          <a:p>
            <a:pPr marL="0" indent="0">
              <a:buNone/>
            </a:pPr>
            <a:r>
              <a:rPr lang="en-GB" dirty="0"/>
              <a:t>|    Letty|   Brown|Brown09@gmail.com| 35000|</a:t>
            </a:r>
          </a:p>
          <a:p>
            <a:pPr marL="0" indent="0">
              <a:buNone/>
            </a:pPr>
            <a:r>
              <a:rPr lang="en-GB" dirty="0"/>
              <a:t>+---------+--------+-----------------+------+</a:t>
            </a:r>
          </a:p>
        </p:txBody>
      </p:sp>
    </p:spTree>
    <p:extLst>
      <p:ext uri="{BB962C8B-B14F-4D97-AF65-F5344CB8AC3E}">
        <p14:creationId xmlns:p14="http://schemas.microsoft.com/office/powerpoint/2010/main" val="1920896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277600" cy="998108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EmpDF.printSchema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dirty="0"/>
              <a:t>root</a:t>
            </a:r>
          </a:p>
          <a:p>
            <a:pPr marL="0" indent="0">
              <a:buNone/>
            </a:pPr>
            <a:r>
              <a:rPr lang="en-GB" dirty="0"/>
              <a:t> |-- </a:t>
            </a:r>
            <a:r>
              <a:rPr lang="en-GB" dirty="0" err="1"/>
              <a:t>FirstName</a:t>
            </a:r>
            <a:r>
              <a:rPr lang="en-GB" dirty="0"/>
              <a:t>: string (</a:t>
            </a:r>
            <a:r>
              <a:rPr lang="en-GB" dirty="0" err="1"/>
              <a:t>nullable</a:t>
            </a:r>
            <a:r>
              <a:rPr lang="en-GB" dirty="0"/>
              <a:t> = true)</a:t>
            </a:r>
          </a:p>
          <a:p>
            <a:pPr marL="0" indent="0">
              <a:buNone/>
            </a:pPr>
            <a:r>
              <a:rPr lang="en-GB" dirty="0"/>
              <a:t> |-- </a:t>
            </a:r>
            <a:r>
              <a:rPr lang="en-GB" dirty="0" err="1"/>
              <a:t>LastName</a:t>
            </a:r>
            <a:r>
              <a:rPr lang="en-GB" dirty="0"/>
              <a:t>: string (</a:t>
            </a:r>
            <a:r>
              <a:rPr lang="en-GB" dirty="0" err="1"/>
              <a:t>nullable</a:t>
            </a:r>
            <a:r>
              <a:rPr lang="en-GB" dirty="0"/>
              <a:t> = true)</a:t>
            </a:r>
          </a:p>
          <a:p>
            <a:pPr marL="0" indent="0">
              <a:buNone/>
            </a:pPr>
            <a:r>
              <a:rPr lang="en-GB" dirty="0"/>
              <a:t> |-- </a:t>
            </a:r>
            <a:r>
              <a:rPr lang="en-GB" dirty="0" err="1"/>
              <a:t>Mailaddress</a:t>
            </a:r>
            <a:r>
              <a:rPr lang="en-GB" dirty="0"/>
              <a:t>: string (</a:t>
            </a:r>
            <a:r>
              <a:rPr lang="en-GB" dirty="0" err="1"/>
              <a:t>nullable</a:t>
            </a:r>
            <a:r>
              <a:rPr lang="en-GB" dirty="0"/>
              <a:t> = true)</a:t>
            </a:r>
          </a:p>
          <a:p>
            <a:pPr marL="0" indent="0">
              <a:buNone/>
            </a:pPr>
            <a:r>
              <a:rPr lang="en-GB" dirty="0"/>
              <a:t> |-- Salary: integer (</a:t>
            </a:r>
            <a:r>
              <a:rPr lang="en-GB" dirty="0" err="1"/>
              <a:t>nullable</a:t>
            </a:r>
            <a:r>
              <a:rPr lang="en-GB" dirty="0"/>
              <a:t> = true)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159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3632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EmpDF.count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   res6: Long = 4</a:t>
            </a:r>
          </a:p>
          <a:p>
            <a:endParaRPr lang="en-GB" dirty="0"/>
          </a:p>
          <a:p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EmpDF.columns.foreach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println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pPr marL="1149350" indent="0">
              <a:buNone/>
            </a:pP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FirstName</a:t>
            </a:r>
            <a:endParaRPr lang="en-GB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9350" indent="0">
              <a:buNone/>
            </a:pP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LastName</a:t>
            </a:r>
            <a:endParaRPr lang="en-GB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9350" indent="0">
              <a:buNone/>
            </a:pP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Mailaddress</a:t>
            </a:r>
            <a:endParaRPr lang="en-GB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9350" indent="0">
              <a:buNone/>
            </a:pP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Salary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7167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9925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EmpDF.describe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("Salary").show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59" y="2846279"/>
            <a:ext cx="8069607" cy="35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65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11553568" cy="89925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958" y="2700727"/>
            <a:ext cx="8958648" cy="29220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7494" y="1830159"/>
            <a:ext cx="96007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EmpDF.select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("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FirstName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","Salary").show</a:t>
            </a:r>
          </a:p>
        </p:txBody>
      </p:sp>
    </p:spTree>
    <p:extLst>
      <p:ext uri="{BB962C8B-B14F-4D97-AF65-F5344CB8AC3E}">
        <p14:creationId xmlns:p14="http://schemas.microsoft.com/office/powerpoint/2010/main" val="1786819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218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EmpDF.select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FirstName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","salary").filter("Salary&gt;15000").show</a:t>
            </a:r>
            <a:endParaRPr lang="en-GB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11" y="2298357"/>
            <a:ext cx="9646161" cy="19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in Industry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u="sng" dirty="0"/>
              <a:t>TripAdvisor</a:t>
            </a:r>
          </a:p>
          <a:p>
            <a:r>
              <a:rPr lang="en-US" dirty="0"/>
              <a:t> Uses apache spark to provide advice to millions of travelers by comparing hundreds of websites to find the best hotel prices for its customers. </a:t>
            </a:r>
          </a:p>
          <a:p>
            <a:r>
              <a:rPr lang="en-US" dirty="0"/>
              <a:t>The time taken to read and process the reviews of the hotels in a readable format is done with the help of Apache Spark.</a:t>
            </a:r>
          </a:p>
          <a:p>
            <a:r>
              <a:rPr lang="en-US" dirty="0"/>
              <a:t>One of the world’s largest e-commerce platform </a:t>
            </a:r>
            <a:r>
              <a:rPr lang="en-US" b="1" dirty="0"/>
              <a:t>Alibaba</a:t>
            </a:r>
            <a:r>
              <a:rPr lang="en-US" dirty="0"/>
              <a:t> runs some of the largest Apache Spark jobs in the world in order to analyze hundreds of petabytes of data on its e-commerce platform.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409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815783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90" y="1326162"/>
            <a:ext cx="4777800" cy="5026609"/>
          </a:xfrm>
        </p:spPr>
        <p:txBody>
          <a:bodyPr>
            <a:noAutofit/>
          </a:bodyPr>
          <a:lstStyle/>
          <a:p>
            <a:pPr algn="just"/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Distributed computing framework provide an efficient way of executing operations</a:t>
            </a:r>
          </a:p>
          <a:p>
            <a:pPr marL="0" indent="0" algn="just"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Supports for application that reuse a working set of data across multiple parallel operations. </a:t>
            </a:r>
          </a:p>
          <a:p>
            <a:pPr algn="just"/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Need to support such applications while retaining the scalability and fault tolerance of MapReduce  </a:t>
            </a:r>
          </a:p>
          <a:p>
            <a:pPr algn="just"/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achieve this, Spark introduces an abstraction called resilient distributed datasets (RDDs). </a:t>
            </a:r>
          </a:p>
          <a:p>
            <a:pPr algn="just"/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Spark can outperform Hadoop by 10x in iterative machine learning jobs and can be used to interactively query a 39 GB dataset with sub-second response time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27" y="1657169"/>
            <a:ext cx="2381250" cy="1228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56" y="2885894"/>
            <a:ext cx="166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Speed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9688" y="3181133"/>
            <a:ext cx="24529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/>
              <a:t>Logistic regression in Hadoop and Spark</a:t>
            </a:r>
            <a:endParaRPr lang="en-GB" sz="1100" i="1" dirty="0"/>
          </a:p>
        </p:txBody>
      </p:sp>
      <p:sp>
        <p:nvSpPr>
          <p:cNvPr id="7" name="Rectangle 6"/>
          <p:cNvSpPr/>
          <p:nvPr/>
        </p:nvSpPr>
        <p:spPr>
          <a:xfrm>
            <a:off x="9687951" y="4526742"/>
            <a:ext cx="1274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Ease of 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9816" y="4896074"/>
            <a:ext cx="1822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/>
              </a:rPr>
              <a:t>Write applications quickly in Java, Scala, Python, R, and SQL.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9683" y="3807002"/>
            <a:ext cx="1178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Generality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456" y="4176335"/>
            <a:ext cx="2273163" cy="10701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69683" y="5383148"/>
            <a:ext cx="2365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/>
              </a:rPr>
              <a:t>Combine SQL, streaming, and complex analytics.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63721" y="1472503"/>
            <a:ext cx="1832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Runs Everywhere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986109" y="1708111"/>
            <a:ext cx="19534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 Neue"/>
              </a:rPr>
              <a:t>runs on Hadoop, Apache </a:t>
            </a:r>
            <a:r>
              <a:rPr lang="en-US" dirty="0" err="1">
                <a:solidFill>
                  <a:srgbClr val="C00000"/>
                </a:solidFill>
                <a:latin typeface="Helvetica Neue"/>
              </a:rPr>
              <a:t>Mesos</a:t>
            </a:r>
            <a:r>
              <a:rPr lang="en-US" dirty="0">
                <a:solidFill>
                  <a:srgbClr val="C00000"/>
                </a:solidFill>
                <a:latin typeface="Helvetica Neue"/>
              </a:rPr>
              <a:t>, Kubernetes, standalone, or in the cloud. </a:t>
            </a:r>
          </a:p>
          <a:p>
            <a:r>
              <a:rPr lang="en-US" dirty="0">
                <a:solidFill>
                  <a:srgbClr val="C00000"/>
                </a:solidFill>
                <a:latin typeface="Helvetica Neue"/>
              </a:rPr>
              <a:t>It can access diverse data sources.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55" y="1851630"/>
            <a:ext cx="1330365" cy="14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6861</TotalTime>
  <Words>2765</Words>
  <Application>Microsoft Office PowerPoint</Application>
  <PresentationFormat>Widescreen</PresentationFormat>
  <Paragraphs>431</Paragraphs>
  <Slides>76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Arial Unicode MS</vt:lpstr>
      <vt:lpstr>Calibri</vt:lpstr>
      <vt:lpstr>Consolas</vt:lpstr>
      <vt:lpstr>Droid Serif</vt:lpstr>
      <vt:lpstr>Helvetica Neue</vt:lpstr>
      <vt:lpstr>Lato</vt:lpstr>
      <vt:lpstr>Monaco</vt:lpstr>
      <vt:lpstr>Office Theme</vt:lpstr>
      <vt:lpstr>  Introduction to SPARK </vt:lpstr>
      <vt:lpstr>Motivation</vt:lpstr>
      <vt:lpstr>Motivation</vt:lpstr>
      <vt:lpstr>Why SPARK?</vt:lpstr>
      <vt:lpstr>Why Spark?</vt:lpstr>
      <vt:lpstr> Spark in Industry </vt:lpstr>
      <vt:lpstr>Spark in Industry</vt:lpstr>
      <vt:lpstr>Spark in Industry</vt:lpstr>
      <vt:lpstr>Apache SPARK</vt:lpstr>
      <vt:lpstr>Apache Spark</vt:lpstr>
      <vt:lpstr>Spark Eco-system</vt:lpstr>
      <vt:lpstr>PowerPoint Presentation</vt:lpstr>
      <vt:lpstr>Hadoop MapReduce VS Apache Spark</vt:lpstr>
      <vt:lpstr>Programming model</vt:lpstr>
      <vt:lpstr>PowerPoint Presentation</vt:lpstr>
      <vt:lpstr>Why RDD?</vt:lpstr>
      <vt:lpstr>Scala Programing  Language</vt:lpstr>
      <vt:lpstr>PowerPoint Presentation</vt:lpstr>
      <vt:lpstr>PowerPoint Presentation</vt:lpstr>
      <vt:lpstr>Comparing Scala, Java, Python and R APIs in Apache Spark </vt:lpstr>
      <vt:lpstr>Comparing Scala, Java, Python and R APIs in Apache Spark </vt:lpstr>
      <vt:lpstr>Apache Spark – Resilient Distributed Dataset (RDD)</vt:lpstr>
      <vt:lpstr>Apache Spark - RDD</vt:lpstr>
      <vt:lpstr>Apache Spark - RDDs</vt:lpstr>
      <vt:lpstr>Features of RDDs</vt:lpstr>
      <vt:lpstr>Create RDD in SPARK </vt:lpstr>
      <vt:lpstr>Create RDD in SPARK -Parallelized collection </vt:lpstr>
      <vt:lpstr>Create RDD in SPARK - Parallelized collection </vt:lpstr>
      <vt:lpstr>Parallelized collection </vt:lpstr>
      <vt:lpstr> Create RDDs in SPARK – Hand on Experience </vt:lpstr>
      <vt:lpstr>PowerPoint Presentation</vt:lpstr>
      <vt:lpstr>Create RDD in SPARK </vt:lpstr>
      <vt:lpstr>Create RDD in SPARK  - Using Existing RDDs </vt:lpstr>
      <vt:lpstr>PowerPoint Presentation</vt:lpstr>
      <vt:lpstr>External Datasets</vt:lpstr>
      <vt:lpstr>External Datasets</vt:lpstr>
      <vt:lpstr>Create RDD in SPARK - External Data </vt:lpstr>
      <vt:lpstr>Apache Spark - RDD Operations</vt:lpstr>
      <vt:lpstr>Apache Spark - RDD Operations</vt:lpstr>
      <vt:lpstr>Apache Spark - RDD Operations</vt:lpstr>
      <vt:lpstr>Apache Spark - RDD Operations</vt:lpstr>
      <vt:lpstr>Apache Spark - RDD Operations</vt:lpstr>
      <vt:lpstr>RDD Operations</vt:lpstr>
      <vt:lpstr>RDD Operations</vt:lpstr>
      <vt:lpstr>RDD Operations</vt:lpstr>
      <vt:lpstr>RDD Operations</vt:lpstr>
      <vt:lpstr>Apache Spark - RDD Operations</vt:lpstr>
      <vt:lpstr>Programming Model</vt:lpstr>
      <vt:lpstr>RDD Operations</vt:lpstr>
      <vt:lpstr>Transformation</vt:lpstr>
      <vt:lpstr>Transformation</vt:lpstr>
      <vt:lpstr>Transformation</vt:lpstr>
      <vt:lpstr>Actions</vt:lpstr>
      <vt:lpstr>Actions</vt:lpstr>
      <vt:lpstr>SPARK Architecture</vt:lpstr>
      <vt:lpstr>Programming Model</vt:lpstr>
      <vt:lpstr>SPARK Architecture</vt:lpstr>
      <vt:lpstr>SPARK Architecture</vt:lpstr>
      <vt:lpstr>PowerPoint Presentation</vt:lpstr>
      <vt:lpstr>What is a Data Frame?</vt:lpstr>
      <vt:lpstr>PowerPoint Presentation</vt:lpstr>
      <vt:lpstr>Data Frames features</vt:lpstr>
      <vt:lpstr>Data Frames features</vt:lpstr>
      <vt:lpstr>Creating data frames </vt:lpstr>
      <vt:lpstr>Creating data frames </vt:lpstr>
      <vt:lpstr>Creating data frames </vt:lpstr>
      <vt:lpstr>PowerPoint Presentation</vt:lpstr>
      <vt:lpstr>Creating data frame</vt:lpstr>
      <vt:lpstr>Creating data frame</vt:lpstr>
      <vt:lpstr>Creating data frame</vt:lpstr>
      <vt:lpstr>Operations on data frame</vt:lpstr>
      <vt:lpstr>Operations on data frame</vt:lpstr>
      <vt:lpstr>Operations on data frame</vt:lpstr>
      <vt:lpstr>Operations on data frame</vt:lpstr>
      <vt:lpstr>Operations on data frame</vt:lpstr>
      <vt:lpstr>Operations on data 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SPARK</dc:title>
  <dc:creator>Thushari Silva</dc:creator>
  <cp:lastModifiedBy>P.H.M.I.D.WILLIAMS@outlook.com</cp:lastModifiedBy>
  <cp:revision>155</cp:revision>
  <dcterms:created xsi:type="dcterms:W3CDTF">2019-02-09T04:46:34Z</dcterms:created>
  <dcterms:modified xsi:type="dcterms:W3CDTF">2023-10-11T05:26:30Z</dcterms:modified>
</cp:coreProperties>
</file>